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71" r:id="rId4"/>
    <p:sldId id="261" r:id="rId5"/>
    <p:sldId id="262" r:id="rId6"/>
    <p:sldId id="263" r:id="rId7"/>
    <p:sldId id="264" r:id="rId8"/>
    <p:sldId id="266" r:id="rId9"/>
    <p:sldId id="265" r:id="rId10"/>
    <p:sldId id="267" r:id="rId11"/>
    <p:sldId id="270"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ceo" initials="L" lastIdx="1" clrIdx="0">
    <p:extLst>
      <p:ext uri="{19B8F6BF-5375-455C-9EA6-DF929625EA0E}">
        <p15:presenceInfo xmlns:p15="http://schemas.microsoft.com/office/powerpoint/2012/main" userId="Lic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94" autoAdjust="0"/>
    <p:restoredTop sz="94660"/>
  </p:normalViewPr>
  <p:slideViewPr>
    <p:cSldViewPr snapToGrid="0">
      <p:cViewPr varScale="1">
        <p:scale>
          <a:sx n="72" d="100"/>
          <a:sy n="72"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A9191AB-DC42-4EFC-8850-3D442D5F1BB1}"/>
              </a:ext>
            </a:extLst>
          </p:cNvPr>
          <p:cNvSpPr txBox="1"/>
          <p:nvPr/>
        </p:nvSpPr>
        <p:spPr>
          <a:xfrm>
            <a:off x="138892" y="270394"/>
            <a:ext cx="11776443" cy="3816429"/>
          </a:xfrm>
          <a:prstGeom prst="rect">
            <a:avLst/>
          </a:prstGeom>
          <a:noFill/>
        </p:spPr>
        <p:txBody>
          <a:bodyPr wrap="square">
            <a:spAutoFit/>
          </a:bodyPr>
          <a:lstStyle/>
          <a:p>
            <a:r>
              <a:rPr lang="es-ES" sz="4400" b="1" dirty="0">
                <a:solidFill>
                  <a:srgbClr val="002060"/>
                </a:solidFill>
              </a:rPr>
              <a:t>Jueves 24 de marzo de 2022</a:t>
            </a:r>
          </a:p>
          <a:p>
            <a:endParaRPr lang="es-ES" sz="6600" b="1" dirty="0">
              <a:solidFill>
                <a:srgbClr val="002060"/>
              </a:solidFill>
            </a:endParaRPr>
          </a:p>
          <a:p>
            <a:pPr algn="ctr"/>
            <a:r>
              <a:rPr lang="es-ES" sz="6600" b="1" dirty="0">
                <a:solidFill>
                  <a:srgbClr val="002060"/>
                </a:solidFill>
              </a:rPr>
              <a:t>El legado cultural del Virreinato en mi entidad</a:t>
            </a:r>
            <a:endParaRPr lang="es-MX" sz="6600" dirty="0"/>
          </a:p>
        </p:txBody>
      </p:sp>
      <p:sp>
        <p:nvSpPr>
          <p:cNvPr id="5" name="CuadroTexto 4">
            <a:extLst>
              <a:ext uri="{FF2B5EF4-FFF2-40B4-BE49-F238E27FC236}">
                <a16:creationId xmlns:a16="http://schemas.microsoft.com/office/drawing/2014/main" id="{32581D9D-70B9-40A0-A604-2A477D6B6B1B}"/>
              </a:ext>
            </a:extLst>
          </p:cNvPr>
          <p:cNvSpPr txBox="1"/>
          <p:nvPr/>
        </p:nvSpPr>
        <p:spPr>
          <a:xfrm>
            <a:off x="451260" y="6218274"/>
            <a:ext cx="11151705" cy="369332"/>
          </a:xfrm>
          <a:prstGeom prst="rect">
            <a:avLst/>
          </a:prstGeom>
          <a:noFill/>
        </p:spPr>
        <p:txBody>
          <a:bodyPr wrap="square">
            <a:spAutoFit/>
          </a:bodyPr>
          <a:lstStyle/>
          <a:p>
            <a:r>
              <a:rPr lang="es-ES" dirty="0"/>
              <a:t>Aprendizajes esperados: Reconoce en el legado del Virreinato rasgos de identidad cultural en la entidad.</a:t>
            </a:r>
            <a:endParaRPr lang="es-MX" dirty="0"/>
          </a:p>
        </p:txBody>
      </p:sp>
    </p:spTree>
    <p:extLst>
      <p:ext uri="{BB962C8B-B14F-4D97-AF65-F5344CB8AC3E}">
        <p14:creationId xmlns:p14="http://schemas.microsoft.com/office/powerpoint/2010/main" val="200860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36D3F-EFAD-4B5F-ABF9-4DB467E9E805}"/>
              </a:ext>
            </a:extLst>
          </p:cNvPr>
          <p:cNvSpPr>
            <a:spLocks noGrp="1"/>
          </p:cNvSpPr>
          <p:nvPr>
            <p:ph type="title"/>
          </p:nvPr>
        </p:nvSpPr>
        <p:spPr>
          <a:xfrm>
            <a:off x="213507" y="156238"/>
            <a:ext cx="11567675" cy="1320800"/>
          </a:xfrm>
        </p:spPr>
        <p:txBody>
          <a:bodyPr>
            <a:normAutofit fontScale="90000"/>
          </a:bodyPr>
          <a:lstStyle/>
          <a:p>
            <a:r>
              <a:rPr lang="es-ES" dirty="0">
                <a:solidFill>
                  <a:srgbClr val="00B0F0"/>
                </a:solidFill>
              </a:rPr>
              <a:t>Sorprendido por el buen olor que emanaba de la cacerola, Pascual decidió ofrecer esa comida al obispo, a la cual llamaron mole. </a:t>
            </a:r>
            <a:br>
              <a:rPr lang="es-ES" dirty="0">
                <a:solidFill>
                  <a:srgbClr val="00B0F0"/>
                </a:solidFill>
              </a:rPr>
            </a:br>
            <a:r>
              <a:rPr lang="es-ES" dirty="0">
                <a:solidFill>
                  <a:srgbClr val="00B0F0"/>
                </a:solidFill>
              </a:rPr>
              <a:t>El obispo quedó encantado y el mole se convirtió en un platillo muy valorado. </a:t>
            </a:r>
            <a:br>
              <a:rPr lang="es-ES" dirty="0">
                <a:solidFill>
                  <a:srgbClr val="00B0F0"/>
                </a:solidFill>
              </a:rPr>
            </a:br>
            <a:r>
              <a:rPr lang="es-ES" dirty="0">
                <a:solidFill>
                  <a:srgbClr val="00B0F0"/>
                </a:solidFill>
              </a:rPr>
              <a:t>San Pascual Bailón se convirtió así en el santo de los cocineros y según cuenta la leyenda, cuando se le pide ayuda en la cocina, el santo hace el milagro para que la comida salga deliciosa.</a:t>
            </a:r>
            <a:endParaRPr lang="es-MX" dirty="0">
              <a:solidFill>
                <a:srgbClr val="00B0F0"/>
              </a:solidFill>
            </a:endParaRPr>
          </a:p>
        </p:txBody>
      </p:sp>
    </p:spTree>
    <p:extLst>
      <p:ext uri="{BB962C8B-B14F-4D97-AF65-F5344CB8AC3E}">
        <p14:creationId xmlns:p14="http://schemas.microsoft.com/office/powerpoint/2010/main" val="58782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0FAEF3F-158D-4CE7-A0CC-3A2B2187D53E}"/>
              </a:ext>
            </a:extLst>
          </p:cNvPr>
          <p:cNvPicPr>
            <a:picLocks noChangeAspect="1"/>
          </p:cNvPicPr>
          <p:nvPr/>
        </p:nvPicPr>
        <p:blipFill rotWithShape="1">
          <a:blip r:embed="rId2"/>
          <a:srcRect l="22827" t="16602" r="20217" b="16312"/>
          <a:stretch/>
        </p:blipFill>
        <p:spPr>
          <a:xfrm>
            <a:off x="145773" y="198784"/>
            <a:ext cx="11794435" cy="6450192"/>
          </a:xfrm>
          <a:prstGeom prst="rect">
            <a:avLst/>
          </a:prstGeom>
        </p:spPr>
      </p:pic>
    </p:spTree>
    <p:extLst>
      <p:ext uri="{BB962C8B-B14F-4D97-AF65-F5344CB8AC3E}">
        <p14:creationId xmlns:p14="http://schemas.microsoft.com/office/powerpoint/2010/main" val="423946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31355-5DD9-4495-99C6-4F20D0890435}"/>
              </a:ext>
            </a:extLst>
          </p:cNvPr>
          <p:cNvSpPr>
            <a:spLocks noGrp="1"/>
          </p:cNvSpPr>
          <p:nvPr>
            <p:ph type="title"/>
          </p:nvPr>
        </p:nvSpPr>
        <p:spPr>
          <a:xfrm>
            <a:off x="359281" y="251791"/>
            <a:ext cx="11620684" cy="1320800"/>
          </a:xfrm>
        </p:spPr>
        <p:txBody>
          <a:bodyPr>
            <a:noAutofit/>
          </a:bodyPr>
          <a:lstStyle/>
          <a:p>
            <a:r>
              <a:rPr lang="es-ES" sz="6600" b="1" u="sng" dirty="0">
                <a:solidFill>
                  <a:srgbClr val="002060"/>
                </a:solidFill>
              </a:rPr>
              <a:t>E.M.E</a:t>
            </a:r>
            <a:r>
              <a:rPr lang="es-ES" sz="6600" b="1" dirty="0">
                <a:solidFill>
                  <a:srgbClr val="002060"/>
                </a:solidFill>
              </a:rPr>
              <a:t>:  Responde la página 21 del libro estudio de mi entidad. </a:t>
            </a:r>
            <a:endParaRPr lang="es-MX" sz="6600" b="1" dirty="0">
              <a:solidFill>
                <a:srgbClr val="002060"/>
              </a:solidFill>
            </a:endParaRPr>
          </a:p>
        </p:txBody>
      </p:sp>
    </p:spTree>
    <p:extLst>
      <p:ext uri="{BB962C8B-B14F-4D97-AF65-F5344CB8AC3E}">
        <p14:creationId xmlns:p14="http://schemas.microsoft.com/office/powerpoint/2010/main" val="42749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499D3-B33E-458C-B4D1-A0ACC1F2B7FA}"/>
              </a:ext>
            </a:extLst>
          </p:cNvPr>
          <p:cNvSpPr>
            <a:spLocks noGrp="1"/>
          </p:cNvSpPr>
          <p:nvPr>
            <p:ph type="title"/>
          </p:nvPr>
        </p:nvSpPr>
        <p:spPr>
          <a:xfrm>
            <a:off x="200255" y="212035"/>
            <a:ext cx="11991745" cy="1320800"/>
          </a:xfrm>
        </p:spPr>
        <p:txBody>
          <a:bodyPr>
            <a:normAutofit fontScale="90000"/>
          </a:bodyPr>
          <a:lstStyle/>
          <a:p>
            <a:r>
              <a:rPr lang="es-ES" b="1" u="sng" dirty="0">
                <a:solidFill>
                  <a:srgbClr val="002060"/>
                </a:solidFill>
              </a:rPr>
              <a:t>La talavera</a:t>
            </a:r>
            <a:br>
              <a:rPr lang="es-ES" b="1" dirty="0">
                <a:solidFill>
                  <a:srgbClr val="002060"/>
                </a:solidFill>
              </a:rPr>
            </a:br>
            <a:r>
              <a:rPr lang="es-ES" b="1" dirty="0">
                <a:solidFill>
                  <a:srgbClr val="002060"/>
                </a:solidFill>
              </a:rPr>
              <a:t>Recordemos que esta región destacó desde tiempos ancestrales por su cerámica anaranjada, incluso antes que  otros pueblos de América dominaran la técnica de fabricación</a:t>
            </a:r>
            <a:br>
              <a:rPr lang="es-ES" b="1" dirty="0">
                <a:solidFill>
                  <a:srgbClr val="002060"/>
                </a:solidFill>
              </a:rPr>
            </a:br>
            <a:r>
              <a:rPr lang="es-ES" b="1" dirty="0">
                <a:solidFill>
                  <a:srgbClr val="002060"/>
                </a:solidFill>
              </a:rPr>
              <a:t>de este material. </a:t>
            </a:r>
            <a:br>
              <a:rPr lang="es-ES" b="1" dirty="0">
                <a:solidFill>
                  <a:srgbClr val="002060"/>
                </a:solidFill>
              </a:rPr>
            </a:br>
            <a:r>
              <a:rPr lang="es-ES" b="1" dirty="0">
                <a:solidFill>
                  <a:srgbClr val="002060"/>
                </a:solidFill>
              </a:rPr>
              <a:t>Durante la época del Virreinato, la talavera poblana llegó</a:t>
            </a:r>
            <a:br>
              <a:rPr lang="es-ES" b="1" dirty="0">
                <a:solidFill>
                  <a:srgbClr val="002060"/>
                </a:solidFill>
              </a:rPr>
            </a:br>
            <a:r>
              <a:rPr lang="es-ES" b="1" dirty="0">
                <a:solidFill>
                  <a:srgbClr val="002060"/>
                </a:solidFill>
              </a:rPr>
              <a:t>a ser la cerámica más fina de Nueva España y fue la favorita de virreyes y obispos. </a:t>
            </a:r>
            <a:br>
              <a:rPr lang="es-ES" b="1" dirty="0">
                <a:solidFill>
                  <a:srgbClr val="002060"/>
                </a:solidFill>
              </a:rPr>
            </a:br>
            <a:r>
              <a:rPr lang="es-ES" b="1" dirty="0">
                <a:solidFill>
                  <a:srgbClr val="002060"/>
                </a:solidFill>
              </a:rPr>
              <a:t>La talavera fue un producto de técnicas indígenas, así como de nuevos modelos de inspiración, particularmente los provenientes de China. </a:t>
            </a:r>
            <a:br>
              <a:rPr lang="es-ES" b="1" dirty="0">
                <a:solidFill>
                  <a:srgbClr val="002060"/>
                </a:solidFill>
              </a:rPr>
            </a:br>
            <a:r>
              <a:rPr lang="es-ES" b="1" dirty="0">
                <a:solidFill>
                  <a:srgbClr val="002060"/>
                </a:solidFill>
              </a:rPr>
              <a:t>Actualmente, nuestro estado es reconocido en todo el país por su hermosa cerámica.</a:t>
            </a:r>
            <a:endParaRPr lang="es-MX" b="1" dirty="0">
              <a:solidFill>
                <a:srgbClr val="002060"/>
              </a:solidFill>
            </a:endParaRPr>
          </a:p>
        </p:txBody>
      </p:sp>
    </p:spTree>
    <p:extLst>
      <p:ext uri="{BB962C8B-B14F-4D97-AF65-F5344CB8AC3E}">
        <p14:creationId xmlns:p14="http://schemas.microsoft.com/office/powerpoint/2010/main" val="49032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789B9E-FDA0-4E76-97CD-2E64BC49AEFD}"/>
              </a:ext>
            </a:extLst>
          </p:cNvPr>
          <p:cNvPicPr>
            <a:picLocks noChangeAspect="1"/>
          </p:cNvPicPr>
          <p:nvPr/>
        </p:nvPicPr>
        <p:blipFill>
          <a:blip r:embed="rId2"/>
          <a:stretch>
            <a:fillRect/>
          </a:stretch>
        </p:blipFill>
        <p:spPr>
          <a:xfrm>
            <a:off x="298623" y="1784306"/>
            <a:ext cx="5479325" cy="4523729"/>
          </a:xfrm>
          <a:prstGeom prst="rect">
            <a:avLst/>
          </a:prstGeom>
        </p:spPr>
      </p:pic>
      <p:pic>
        <p:nvPicPr>
          <p:cNvPr id="5" name="Imagen 4">
            <a:extLst>
              <a:ext uri="{FF2B5EF4-FFF2-40B4-BE49-F238E27FC236}">
                <a16:creationId xmlns:a16="http://schemas.microsoft.com/office/drawing/2014/main" id="{215FBE25-D39F-497F-BDD3-070FD96CA312}"/>
              </a:ext>
            </a:extLst>
          </p:cNvPr>
          <p:cNvPicPr>
            <a:picLocks noChangeAspect="1"/>
          </p:cNvPicPr>
          <p:nvPr/>
        </p:nvPicPr>
        <p:blipFill>
          <a:blip r:embed="rId3"/>
          <a:stretch>
            <a:fillRect/>
          </a:stretch>
        </p:blipFill>
        <p:spPr>
          <a:xfrm>
            <a:off x="5950226" y="172743"/>
            <a:ext cx="5943151" cy="3256257"/>
          </a:xfrm>
          <a:prstGeom prst="rect">
            <a:avLst/>
          </a:prstGeom>
        </p:spPr>
      </p:pic>
      <p:pic>
        <p:nvPicPr>
          <p:cNvPr id="6" name="Imagen 5">
            <a:extLst>
              <a:ext uri="{FF2B5EF4-FFF2-40B4-BE49-F238E27FC236}">
                <a16:creationId xmlns:a16="http://schemas.microsoft.com/office/drawing/2014/main" id="{4E6F4D10-920A-4BC2-899C-79842CA2EA21}"/>
              </a:ext>
            </a:extLst>
          </p:cNvPr>
          <p:cNvPicPr>
            <a:picLocks noChangeAspect="1"/>
          </p:cNvPicPr>
          <p:nvPr/>
        </p:nvPicPr>
        <p:blipFill>
          <a:blip r:embed="rId4"/>
          <a:stretch>
            <a:fillRect/>
          </a:stretch>
        </p:blipFill>
        <p:spPr>
          <a:xfrm>
            <a:off x="5817704" y="3570996"/>
            <a:ext cx="6241774" cy="2963259"/>
          </a:xfrm>
          <a:prstGeom prst="rect">
            <a:avLst/>
          </a:prstGeom>
        </p:spPr>
      </p:pic>
      <p:sp>
        <p:nvSpPr>
          <p:cNvPr id="8" name="CuadroTexto 7">
            <a:extLst>
              <a:ext uri="{FF2B5EF4-FFF2-40B4-BE49-F238E27FC236}">
                <a16:creationId xmlns:a16="http://schemas.microsoft.com/office/drawing/2014/main" id="{E6FE8E1D-733B-4BEB-A310-10112B45839D}"/>
              </a:ext>
            </a:extLst>
          </p:cNvPr>
          <p:cNvSpPr txBox="1"/>
          <p:nvPr/>
        </p:nvSpPr>
        <p:spPr>
          <a:xfrm>
            <a:off x="298623" y="314739"/>
            <a:ext cx="6102626" cy="1015663"/>
          </a:xfrm>
          <a:prstGeom prst="rect">
            <a:avLst/>
          </a:prstGeom>
          <a:noFill/>
        </p:spPr>
        <p:txBody>
          <a:bodyPr wrap="square">
            <a:spAutoFit/>
          </a:bodyPr>
          <a:lstStyle/>
          <a:p>
            <a:r>
              <a:rPr lang="es-MX" sz="6000" u="sng" dirty="0">
                <a:solidFill>
                  <a:srgbClr val="002060"/>
                </a:solidFill>
              </a:rPr>
              <a:t>La talavera</a:t>
            </a:r>
          </a:p>
        </p:txBody>
      </p:sp>
    </p:spTree>
    <p:extLst>
      <p:ext uri="{BB962C8B-B14F-4D97-AF65-F5344CB8AC3E}">
        <p14:creationId xmlns:p14="http://schemas.microsoft.com/office/powerpoint/2010/main" val="394910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8F6B5-C28A-4BDB-99F3-DB79DD5E4AD0}"/>
              </a:ext>
            </a:extLst>
          </p:cNvPr>
          <p:cNvSpPr>
            <a:spLocks noGrp="1"/>
          </p:cNvSpPr>
          <p:nvPr>
            <p:ph type="title"/>
          </p:nvPr>
        </p:nvSpPr>
        <p:spPr>
          <a:xfrm>
            <a:off x="279769" y="238539"/>
            <a:ext cx="11686944" cy="1320800"/>
          </a:xfrm>
        </p:spPr>
        <p:txBody>
          <a:bodyPr>
            <a:normAutofit fontScale="90000"/>
          </a:bodyPr>
          <a:lstStyle/>
          <a:p>
            <a:r>
              <a:rPr lang="es-ES" b="1" u="sng" dirty="0">
                <a:solidFill>
                  <a:srgbClr val="002060"/>
                </a:solidFill>
              </a:rPr>
              <a:t>La música</a:t>
            </a:r>
            <a:br>
              <a:rPr lang="es-ES" b="1" u="sng" dirty="0">
                <a:solidFill>
                  <a:srgbClr val="002060"/>
                </a:solidFill>
              </a:rPr>
            </a:br>
            <a:br>
              <a:rPr lang="es-ES" b="1" dirty="0">
                <a:solidFill>
                  <a:srgbClr val="002060"/>
                </a:solidFill>
              </a:rPr>
            </a:br>
            <a:r>
              <a:rPr lang="es-ES" b="1" dirty="0">
                <a:solidFill>
                  <a:srgbClr val="002060"/>
                </a:solidFill>
              </a:rPr>
              <a:t>El son es un género musical que tiene muchas variantes, cuyos rasgos principales son los instrumentos de cuerda (violín, guitarra, jarana) y percusión, los cantos en forma de versos y la inclusión del zapateado que complementa la rítmica producida por los instrumentos.</a:t>
            </a:r>
            <a:br>
              <a:rPr lang="es-ES" b="1" dirty="0">
                <a:solidFill>
                  <a:srgbClr val="002060"/>
                </a:solidFill>
              </a:rPr>
            </a:br>
            <a:r>
              <a:rPr lang="es-ES" b="1" dirty="0">
                <a:solidFill>
                  <a:srgbClr val="002060"/>
                </a:solidFill>
              </a:rPr>
              <a:t>El son es una mezcla de música mestiza que data del Virreinato y está compuesta por ritmos nativos indígenas, ritmos provenientes de España y música traída por los primeros esclavos africanos.</a:t>
            </a:r>
            <a:br>
              <a:rPr lang="es-ES" dirty="0"/>
            </a:br>
            <a:r>
              <a:rPr lang="es-ES" dirty="0"/>
              <a:t> </a:t>
            </a:r>
            <a:endParaRPr lang="es-MX" dirty="0"/>
          </a:p>
        </p:txBody>
      </p:sp>
    </p:spTree>
    <p:extLst>
      <p:ext uri="{BB962C8B-B14F-4D97-AF65-F5344CB8AC3E}">
        <p14:creationId xmlns:p14="http://schemas.microsoft.com/office/powerpoint/2010/main" val="19681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8F6B5-C28A-4BDB-99F3-DB79DD5E4AD0}"/>
              </a:ext>
            </a:extLst>
          </p:cNvPr>
          <p:cNvSpPr>
            <a:spLocks noGrp="1"/>
          </p:cNvSpPr>
          <p:nvPr>
            <p:ph type="title"/>
          </p:nvPr>
        </p:nvSpPr>
        <p:spPr>
          <a:xfrm>
            <a:off x="279769" y="238539"/>
            <a:ext cx="11686944" cy="1320800"/>
          </a:xfrm>
        </p:spPr>
        <p:txBody>
          <a:bodyPr>
            <a:normAutofit fontScale="90000"/>
          </a:bodyPr>
          <a:lstStyle/>
          <a:p>
            <a:r>
              <a:rPr lang="es-ES" dirty="0"/>
              <a:t> </a:t>
            </a:r>
            <a:r>
              <a:rPr lang="es-ES" sz="4000" b="1" dirty="0">
                <a:solidFill>
                  <a:srgbClr val="002060"/>
                </a:solidFill>
              </a:rPr>
              <a:t>Los temas incluyen los estados de ánimo de la gente, leyendas, mitos, personajes célebres e incluso acontecimientos memorables de la localidad. </a:t>
            </a:r>
            <a:br>
              <a:rPr lang="es-ES" sz="4000" b="1" dirty="0">
                <a:solidFill>
                  <a:srgbClr val="002060"/>
                </a:solidFill>
              </a:rPr>
            </a:br>
            <a:r>
              <a:rPr lang="es-ES" sz="4000" b="1" dirty="0">
                <a:solidFill>
                  <a:srgbClr val="002060"/>
                </a:solidFill>
              </a:rPr>
              <a:t>Una característica que hace especial al sonero, o músico que interpreta sones, es su capacidad de improvisar coplas de manera ingeniosa mientras toca su instrumento.</a:t>
            </a:r>
            <a:br>
              <a:rPr lang="es-ES" sz="4000" b="1" dirty="0">
                <a:solidFill>
                  <a:srgbClr val="002060"/>
                </a:solidFill>
              </a:rPr>
            </a:br>
            <a:r>
              <a:rPr lang="es-ES" sz="4000" b="1" dirty="0">
                <a:solidFill>
                  <a:srgbClr val="002060"/>
                </a:solidFill>
              </a:rPr>
              <a:t>El son se interpreta en muchas regiones del país. </a:t>
            </a:r>
            <a:br>
              <a:rPr lang="es-ES" sz="4000" b="1" dirty="0">
                <a:solidFill>
                  <a:srgbClr val="002060"/>
                </a:solidFill>
              </a:rPr>
            </a:br>
            <a:r>
              <a:rPr lang="es-ES" sz="4000" b="1" dirty="0">
                <a:solidFill>
                  <a:srgbClr val="002060"/>
                </a:solidFill>
              </a:rPr>
              <a:t>El tipo de son característico en Puebla se denomina son huasteco y se escucha sobre todo en las regiones de la Sierra Madre Oriental. </a:t>
            </a:r>
            <a:br>
              <a:rPr lang="es-ES" dirty="0"/>
            </a:br>
            <a:endParaRPr lang="es-MX" dirty="0"/>
          </a:p>
        </p:txBody>
      </p:sp>
    </p:spTree>
    <p:extLst>
      <p:ext uri="{BB962C8B-B14F-4D97-AF65-F5344CB8AC3E}">
        <p14:creationId xmlns:p14="http://schemas.microsoft.com/office/powerpoint/2010/main" val="128345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EE4A9-0345-422C-97BF-B2E542A5F617}"/>
              </a:ext>
            </a:extLst>
          </p:cNvPr>
          <p:cNvSpPr>
            <a:spLocks noGrp="1"/>
          </p:cNvSpPr>
          <p:nvPr>
            <p:ph type="title"/>
          </p:nvPr>
        </p:nvSpPr>
        <p:spPr>
          <a:xfrm>
            <a:off x="4228916" y="304800"/>
            <a:ext cx="5630701" cy="1320800"/>
          </a:xfrm>
        </p:spPr>
        <p:txBody>
          <a:bodyPr>
            <a:normAutofit fontScale="90000"/>
          </a:bodyPr>
          <a:lstStyle/>
          <a:p>
            <a:r>
              <a:rPr lang="es-ES" u="sng" dirty="0">
                <a:solidFill>
                  <a:schemeClr val="accent5">
                    <a:lumMod val="75000"/>
                  </a:schemeClr>
                </a:solidFill>
              </a:rPr>
              <a:t>Las poblanitas</a:t>
            </a:r>
            <a:br>
              <a:rPr lang="es-ES" dirty="0">
                <a:solidFill>
                  <a:schemeClr val="accent5">
                    <a:lumMod val="75000"/>
                  </a:schemeClr>
                </a:solidFill>
              </a:rPr>
            </a:br>
            <a:r>
              <a:rPr lang="es-ES" dirty="0">
                <a:solidFill>
                  <a:schemeClr val="accent5">
                    <a:lumMod val="75000"/>
                  </a:schemeClr>
                </a:solidFill>
              </a:rPr>
              <a:t>Lloren, lloren, poblanitas,</a:t>
            </a:r>
            <a:br>
              <a:rPr lang="es-ES" dirty="0">
                <a:solidFill>
                  <a:schemeClr val="accent5">
                    <a:lumMod val="75000"/>
                  </a:schemeClr>
                </a:solidFill>
              </a:rPr>
            </a:br>
            <a:r>
              <a:rPr lang="es-ES" dirty="0">
                <a:solidFill>
                  <a:schemeClr val="accent5">
                    <a:lumMod val="75000"/>
                  </a:schemeClr>
                </a:solidFill>
              </a:rPr>
              <a:t>qué les falta </a:t>
            </a:r>
            <a:r>
              <a:rPr lang="es-ES" dirty="0" err="1">
                <a:solidFill>
                  <a:schemeClr val="accent5">
                    <a:lumMod val="75000"/>
                  </a:schemeClr>
                </a:solidFill>
              </a:rPr>
              <a:t>pa</a:t>
            </a:r>
            <a:r>
              <a:rPr lang="es-ES" dirty="0">
                <a:solidFill>
                  <a:schemeClr val="accent5">
                    <a:lumMod val="75000"/>
                  </a:schemeClr>
                </a:solidFill>
              </a:rPr>
              <a:t>’ llorar,</a:t>
            </a:r>
            <a:br>
              <a:rPr lang="es-ES" dirty="0">
                <a:solidFill>
                  <a:schemeClr val="accent5">
                    <a:lumMod val="75000"/>
                  </a:schemeClr>
                </a:solidFill>
              </a:rPr>
            </a:br>
            <a:r>
              <a:rPr lang="es-ES" dirty="0">
                <a:solidFill>
                  <a:schemeClr val="accent5">
                    <a:lumMod val="75000"/>
                  </a:schemeClr>
                </a:solidFill>
              </a:rPr>
              <a:t>qué les falta </a:t>
            </a:r>
            <a:r>
              <a:rPr lang="es-ES" dirty="0" err="1">
                <a:solidFill>
                  <a:schemeClr val="accent5">
                    <a:lumMod val="75000"/>
                  </a:schemeClr>
                </a:solidFill>
              </a:rPr>
              <a:t>pa</a:t>
            </a:r>
            <a:r>
              <a:rPr lang="es-ES" dirty="0">
                <a:solidFill>
                  <a:schemeClr val="accent5">
                    <a:lumMod val="75000"/>
                  </a:schemeClr>
                </a:solidFill>
              </a:rPr>
              <a:t>’ llorar.</a:t>
            </a:r>
            <a:br>
              <a:rPr lang="es-ES" dirty="0">
                <a:solidFill>
                  <a:schemeClr val="accent5">
                    <a:lumMod val="75000"/>
                  </a:schemeClr>
                </a:solidFill>
              </a:rPr>
            </a:br>
            <a:r>
              <a:rPr lang="es-ES" dirty="0">
                <a:solidFill>
                  <a:schemeClr val="accent5">
                    <a:lumMod val="75000"/>
                  </a:schemeClr>
                </a:solidFill>
              </a:rPr>
              <a:t>Lloren, lloren, poblanitas,</a:t>
            </a:r>
            <a:br>
              <a:rPr lang="es-ES" dirty="0">
                <a:solidFill>
                  <a:schemeClr val="accent5">
                    <a:lumMod val="75000"/>
                  </a:schemeClr>
                </a:solidFill>
              </a:rPr>
            </a:br>
            <a:r>
              <a:rPr lang="es-ES" dirty="0">
                <a:solidFill>
                  <a:schemeClr val="accent5">
                    <a:lumMod val="75000"/>
                  </a:schemeClr>
                </a:solidFill>
              </a:rPr>
              <a:t>cuántas muchachas bonitas</a:t>
            </a:r>
            <a:br>
              <a:rPr lang="es-ES" dirty="0">
                <a:solidFill>
                  <a:schemeClr val="accent5">
                    <a:lumMod val="75000"/>
                  </a:schemeClr>
                </a:solidFill>
              </a:rPr>
            </a:br>
            <a:r>
              <a:rPr lang="es-ES" dirty="0">
                <a:solidFill>
                  <a:schemeClr val="accent5">
                    <a:lumMod val="75000"/>
                  </a:schemeClr>
                </a:solidFill>
              </a:rPr>
              <a:t>he visto en este lugar</a:t>
            </a:r>
            <a:br>
              <a:rPr lang="es-ES" dirty="0">
                <a:solidFill>
                  <a:schemeClr val="accent5">
                    <a:lumMod val="75000"/>
                  </a:schemeClr>
                </a:solidFill>
              </a:rPr>
            </a:br>
            <a:r>
              <a:rPr lang="es-ES" dirty="0">
                <a:solidFill>
                  <a:schemeClr val="accent5">
                    <a:lumMod val="75000"/>
                  </a:schemeClr>
                </a:solidFill>
              </a:rPr>
              <a:t>que parecen virgencitas</a:t>
            </a:r>
            <a:br>
              <a:rPr lang="es-ES" dirty="0">
                <a:solidFill>
                  <a:schemeClr val="accent5">
                    <a:lumMod val="75000"/>
                  </a:schemeClr>
                </a:solidFill>
              </a:rPr>
            </a:br>
            <a:r>
              <a:rPr lang="es-ES" dirty="0">
                <a:solidFill>
                  <a:schemeClr val="accent5">
                    <a:lumMod val="75000"/>
                  </a:schemeClr>
                </a:solidFill>
              </a:rPr>
              <a:t>cuando salen a pasear.</a:t>
            </a:r>
            <a:br>
              <a:rPr lang="es-ES" dirty="0">
                <a:solidFill>
                  <a:schemeClr val="accent5">
                    <a:lumMod val="75000"/>
                  </a:schemeClr>
                </a:solidFill>
              </a:rPr>
            </a:br>
            <a:r>
              <a:rPr lang="es-ES" dirty="0">
                <a:solidFill>
                  <a:schemeClr val="accent5">
                    <a:lumMod val="75000"/>
                  </a:schemeClr>
                </a:solidFill>
              </a:rPr>
              <a:t>Ausente de mí estarás,</a:t>
            </a:r>
            <a:br>
              <a:rPr lang="es-ES" dirty="0">
                <a:solidFill>
                  <a:schemeClr val="accent5">
                    <a:lumMod val="75000"/>
                  </a:schemeClr>
                </a:solidFill>
              </a:rPr>
            </a:br>
            <a:r>
              <a:rPr lang="es-ES" dirty="0">
                <a:solidFill>
                  <a:schemeClr val="accent5">
                    <a:lumMod val="75000"/>
                  </a:schemeClr>
                </a:solidFill>
              </a:rPr>
              <a:t>pero no de mi memoria,</a:t>
            </a:r>
            <a:br>
              <a:rPr lang="es-ES" dirty="0">
                <a:solidFill>
                  <a:schemeClr val="accent5">
                    <a:lumMod val="75000"/>
                  </a:schemeClr>
                </a:solidFill>
              </a:rPr>
            </a:br>
            <a:r>
              <a:rPr lang="es-ES" dirty="0">
                <a:solidFill>
                  <a:schemeClr val="accent5">
                    <a:lumMod val="75000"/>
                  </a:schemeClr>
                </a:solidFill>
              </a:rPr>
              <a:t>pero no de mi memoria</a:t>
            </a:r>
            <a:br>
              <a:rPr lang="es-ES" dirty="0">
                <a:solidFill>
                  <a:schemeClr val="accent5">
                    <a:lumMod val="75000"/>
                  </a:schemeClr>
                </a:solidFill>
              </a:rPr>
            </a:br>
            <a:r>
              <a:rPr lang="es-ES" dirty="0">
                <a:solidFill>
                  <a:schemeClr val="accent5">
                    <a:lumMod val="75000"/>
                  </a:schemeClr>
                </a:solidFill>
              </a:rPr>
              <a:t>y ausente de mí estarás...</a:t>
            </a:r>
            <a:endParaRPr lang="es-MX" dirty="0">
              <a:solidFill>
                <a:schemeClr val="accent5">
                  <a:lumMod val="75000"/>
                </a:schemeClr>
              </a:solidFill>
            </a:endParaRPr>
          </a:p>
        </p:txBody>
      </p:sp>
      <p:sp>
        <p:nvSpPr>
          <p:cNvPr id="6" name="CuadroTexto 5">
            <a:extLst>
              <a:ext uri="{FF2B5EF4-FFF2-40B4-BE49-F238E27FC236}">
                <a16:creationId xmlns:a16="http://schemas.microsoft.com/office/drawing/2014/main" id="{6FADCE3D-102A-444F-98A8-BF308A5E2E8D}"/>
              </a:ext>
            </a:extLst>
          </p:cNvPr>
          <p:cNvSpPr txBox="1"/>
          <p:nvPr/>
        </p:nvSpPr>
        <p:spPr>
          <a:xfrm>
            <a:off x="0" y="304800"/>
            <a:ext cx="4081670" cy="923330"/>
          </a:xfrm>
          <a:prstGeom prst="rect">
            <a:avLst/>
          </a:prstGeom>
          <a:noFill/>
        </p:spPr>
        <p:txBody>
          <a:bodyPr wrap="square" rtlCol="0">
            <a:spAutoFit/>
          </a:bodyPr>
          <a:lstStyle/>
          <a:p>
            <a:r>
              <a:rPr lang="es-ES" b="1" dirty="0">
                <a:solidFill>
                  <a:srgbClr val="7030A0"/>
                </a:solidFill>
              </a:rPr>
              <a:t>Aquí tienes dos ejemplos de sones que fueron compuestos por</a:t>
            </a:r>
          </a:p>
          <a:p>
            <a:r>
              <a:rPr lang="es-ES" b="1" dirty="0">
                <a:solidFill>
                  <a:srgbClr val="7030A0"/>
                </a:solidFill>
              </a:rPr>
              <a:t>músicos de nuestro estado.</a:t>
            </a:r>
            <a:endParaRPr lang="es-MX" b="1" dirty="0">
              <a:solidFill>
                <a:srgbClr val="7030A0"/>
              </a:solidFill>
            </a:endParaRPr>
          </a:p>
        </p:txBody>
      </p:sp>
      <p:pic>
        <p:nvPicPr>
          <p:cNvPr id="3" name="Imagen 2">
            <a:extLst>
              <a:ext uri="{FF2B5EF4-FFF2-40B4-BE49-F238E27FC236}">
                <a16:creationId xmlns:a16="http://schemas.microsoft.com/office/drawing/2014/main" id="{4A07ABF1-48BA-4E6E-927C-0ABC8CE2211C}"/>
              </a:ext>
            </a:extLst>
          </p:cNvPr>
          <p:cNvPicPr>
            <a:picLocks noChangeAspect="1"/>
          </p:cNvPicPr>
          <p:nvPr/>
        </p:nvPicPr>
        <p:blipFill>
          <a:blip r:embed="rId2"/>
          <a:stretch>
            <a:fillRect/>
          </a:stretch>
        </p:blipFill>
        <p:spPr>
          <a:xfrm rot="19000682">
            <a:off x="662562" y="2288161"/>
            <a:ext cx="3203821" cy="3203821"/>
          </a:xfrm>
          <a:prstGeom prst="rect">
            <a:avLst/>
          </a:prstGeom>
        </p:spPr>
      </p:pic>
    </p:spTree>
    <p:extLst>
      <p:ext uri="{BB962C8B-B14F-4D97-AF65-F5344CB8AC3E}">
        <p14:creationId xmlns:p14="http://schemas.microsoft.com/office/powerpoint/2010/main" val="197759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68BBA-6A73-486F-B976-BE527FBB14B2}"/>
              </a:ext>
            </a:extLst>
          </p:cNvPr>
          <p:cNvSpPr>
            <a:spLocks noGrp="1"/>
          </p:cNvSpPr>
          <p:nvPr>
            <p:ph type="title"/>
          </p:nvPr>
        </p:nvSpPr>
        <p:spPr>
          <a:xfrm>
            <a:off x="3049473" y="530087"/>
            <a:ext cx="5895744" cy="1320800"/>
          </a:xfrm>
        </p:spPr>
        <p:txBody>
          <a:bodyPr>
            <a:normAutofit fontScale="90000"/>
          </a:bodyPr>
          <a:lstStyle/>
          <a:p>
            <a:r>
              <a:rPr lang="es-ES" b="1" u="sng" dirty="0">
                <a:solidFill>
                  <a:schemeClr val="accent2">
                    <a:lumMod val="50000"/>
                  </a:schemeClr>
                </a:solidFill>
              </a:rPr>
              <a:t>Los chiles verdes</a:t>
            </a:r>
            <a:br>
              <a:rPr lang="es-ES" b="1" u="sng" dirty="0">
                <a:solidFill>
                  <a:schemeClr val="accent2">
                    <a:lumMod val="50000"/>
                  </a:schemeClr>
                </a:solidFill>
              </a:rPr>
            </a:br>
            <a:br>
              <a:rPr lang="es-ES" b="1" dirty="0">
                <a:solidFill>
                  <a:schemeClr val="accent2">
                    <a:lumMod val="50000"/>
                  </a:schemeClr>
                </a:solidFill>
              </a:rPr>
            </a:br>
            <a:r>
              <a:rPr lang="es-ES" b="1" dirty="0">
                <a:solidFill>
                  <a:schemeClr val="accent2">
                    <a:lumMod val="50000"/>
                  </a:schemeClr>
                </a:solidFill>
              </a:rPr>
              <a:t>... Chiles verdes me pediste,</a:t>
            </a:r>
            <a:br>
              <a:rPr lang="es-ES" b="1" dirty="0">
                <a:solidFill>
                  <a:schemeClr val="accent2">
                    <a:lumMod val="50000"/>
                  </a:schemeClr>
                </a:solidFill>
              </a:rPr>
            </a:br>
            <a:r>
              <a:rPr lang="es-ES" b="1" dirty="0">
                <a:solidFill>
                  <a:schemeClr val="accent2">
                    <a:lumMod val="50000"/>
                  </a:schemeClr>
                </a:solidFill>
              </a:rPr>
              <a:t>chiles verdes te daré,</a:t>
            </a:r>
            <a:br>
              <a:rPr lang="es-ES" b="1" dirty="0">
                <a:solidFill>
                  <a:schemeClr val="accent2">
                    <a:lumMod val="50000"/>
                  </a:schemeClr>
                </a:solidFill>
              </a:rPr>
            </a:br>
            <a:r>
              <a:rPr lang="es-ES" b="1" dirty="0">
                <a:solidFill>
                  <a:schemeClr val="accent2">
                    <a:lumMod val="50000"/>
                  </a:schemeClr>
                </a:solidFill>
              </a:rPr>
              <a:t>vámonos para la huerta,</a:t>
            </a:r>
            <a:br>
              <a:rPr lang="es-ES" b="1" dirty="0">
                <a:solidFill>
                  <a:schemeClr val="accent2">
                    <a:lumMod val="50000"/>
                  </a:schemeClr>
                </a:solidFill>
              </a:rPr>
            </a:br>
            <a:r>
              <a:rPr lang="es-ES" b="1" dirty="0">
                <a:solidFill>
                  <a:schemeClr val="accent2">
                    <a:lumMod val="50000"/>
                  </a:schemeClr>
                </a:solidFill>
              </a:rPr>
              <a:t>allá te los cortaré.</a:t>
            </a:r>
            <a:br>
              <a:rPr lang="es-ES" b="1" dirty="0">
                <a:solidFill>
                  <a:schemeClr val="accent2">
                    <a:lumMod val="50000"/>
                  </a:schemeClr>
                </a:solidFill>
              </a:rPr>
            </a:br>
            <a:r>
              <a:rPr lang="es-ES" b="1" dirty="0">
                <a:solidFill>
                  <a:schemeClr val="accent2">
                    <a:lumMod val="50000"/>
                  </a:schemeClr>
                </a:solidFill>
              </a:rPr>
              <a:t>Estoy malo de la garganta,</a:t>
            </a:r>
            <a:br>
              <a:rPr lang="es-ES" b="1" dirty="0">
                <a:solidFill>
                  <a:schemeClr val="accent2">
                    <a:lumMod val="50000"/>
                  </a:schemeClr>
                </a:solidFill>
              </a:rPr>
            </a:br>
            <a:r>
              <a:rPr lang="es-ES" b="1" dirty="0">
                <a:solidFill>
                  <a:schemeClr val="accent2">
                    <a:lumMod val="50000"/>
                  </a:schemeClr>
                </a:solidFill>
              </a:rPr>
              <a:t>pero me voy a aliviar,</a:t>
            </a:r>
            <a:br>
              <a:rPr lang="es-ES" b="1" dirty="0">
                <a:solidFill>
                  <a:schemeClr val="accent2">
                    <a:lumMod val="50000"/>
                  </a:schemeClr>
                </a:solidFill>
              </a:rPr>
            </a:br>
            <a:r>
              <a:rPr lang="es-ES" b="1" dirty="0">
                <a:solidFill>
                  <a:schemeClr val="accent2">
                    <a:lumMod val="50000"/>
                  </a:schemeClr>
                </a:solidFill>
              </a:rPr>
              <a:t>pero me voy a aliviar,</a:t>
            </a:r>
            <a:br>
              <a:rPr lang="es-ES" b="1" dirty="0">
                <a:solidFill>
                  <a:schemeClr val="accent2">
                    <a:lumMod val="50000"/>
                  </a:schemeClr>
                </a:solidFill>
              </a:rPr>
            </a:br>
            <a:r>
              <a:rPr lang="es-ES" b="1" dirty="0">
                <a:solidFill>
                  <a:schemeClr val="accent2">
                    <a:lumMod val="50000"/>
                  </a:schemeClr>
                </a:solidFill>
              </a:rPr>
              <a:t>estoy malo de la garganta...</a:t>
            </a:r>
            <a:endParaRPr lang="es-MX" b="1" dirty="0">
              <a:solidFill>
                <a:schemeClr val="accent2">
                  <a:lumMod val="50000"/>
                </a:schemeClr>
              </a:solidFill>
            </a:endParaRPr>
          </a:p>
        </p:txBody>
      </p:sp>
      <p:pic>
        <p:nvPicPr>
          <p:cNvPr id="4" name="Imagen 3">
            <a:extLst>
              <a:ext uri="{FF2B5EF4-FFF2-40B4-BE49-F238E27FC236}">
                <a16:creationId xmlns:a16="http://schemas.microsoft.com/office/drawing/2014/main" id="{DE8A7E2F-E96C-4812-AC78-CA59BC672F04}"/>
              </a:ext>
            </a:extLst>
          </p:cNvPr>
          <p:cNvPicPr>
            <a:picLocks noChangeAspect="1"/>
          </p:cNvPicPr>
          <p:nvPr/>
        </p:nvPicPr>
        <p:blipFill>
          <a:blip r:embed="rId2"/>
          <a:stretch>
            <a:fillRect/>
          </a:stretch>
        </p:blipFill>
        <p:spPr>
          <a:xfrm>
            <a:off x="8428383" y="92765"/>
            <a:ext cx="3644348" cy="3644348"/>
          </a:xfrm>
          <a:prstGeom prst="rect">
            <a:avLst/>
          </a:prstGeom>
        </p:spPr>
      </p:pic>
      <p:pic>
        <p:nvPicPr>
          <p:cNvPr id="5" name="Imagen 4">
            <a:extLst>
              <a:ext uri="{FF2B5EF4-FFF2-40B4-BE49-F238E27FC236}">
                <a16:creationId xmlns:a16="http://schemas.microsoft.com/office/drawing/2014/main" id="{68428E96-BB38-4E72-BB52-069E67E34706}"/>
              </a:ext>
            </a:extLst>
          </p:cNvPr>
          <p:cNvPicPr>
            <a:picLocks noChangeAspect="1"/>
          </p:cNvPicPr>
          <p:nvPr/>
        </p:nvPicPr>
        <p:blipFill>
          <a:blip r:embed="rId3"/>
          <a:stretch>
            <a:fillRect/>
          </a:stretch>
        </p:blipFill>
        <p:spPr>
          <a:xfrm rot="18796038">
            <a:off x="575033" y="4378054"/>
            <a:ext cx="2219675" cy="2538400"/>
          </a:xfrm>
          <a:prstGeom prst="rect">
            <a:avLst/>
          </a:prstGeom>
        </p:spPr>
      </p:pic>
    </p:spTree>
    <p:extLst>
      <p:ext uri="{BB962C8B-B14F-4D97-AF65-F5344CB8AC3E}">
        <p14:creationId xmlns:p14="http://schemas.microsoft.com/office/powerpoint/2010/main" val="342241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36D3F-EFAD-4B5F-ABF9-4DB467E9E805}"/>
              </a:ext>
            </a:extLst>
          </p:cNvPr>
          <p:cNvSpPr>
            <a:spLocks noGrp="1"/>
          </p:cNvSpPr>
          <p:nvPr>
            <p:ph type="title"/>
          </p:nvPr>
        </p:nvSpPr>
        <p:spPr>
          <a:xfrm>
            <a:off x="213507" y="156238"/>
            <a:ext cx="11567675" cy="1320800"/>
          </a:xfrm>
        </p:spPr>
        <p:txBody>
          <a:bodyPr>
            <a:normAutofit fontScale="90000"/>
          </a:bodyPr>
          <a:lstStyle/>
          <a:p>
            <a:r>
              <a:rPr lang="es-ES" sz="4000" b="1" u="sng" dirty="0">
                <a:solidFill>
                  <a:srgbClr val="002060"/>
                </a:solidFill>
              </a:rPr>
              <a:t>El mole</a:t>
            </a:r>
            <a:br>
              <a:rPr lang="es-ES" sz="4000" b="1" dirty="0">
                <a:solidFill>
                  <a:srgbClr val="002060"/>
                </a:solidFill>
              </a:rPr>
            </a:br>
            <a:r>
              <a:rPr lang="es-ES" sz="4000" b="1" dirty="0">
                <a:solidFill>
                  <a:srgbClr val="002060"/>
                </a:solidFill>
              </a:rPr>
              <a:t>El mole poblano es conocido en todo el país. Existen muchas leyendas para explicar el origen de tan delicioso platillo.</a:t>
            </a:r>
            <a:br>
              <a:rPr lang="es-ES" sz="4000" b="1" dirty="0">
                <a:solidFill>
                  <a:srgbClr val="002060"/>
                </a:solidFill>
              </a:rPr>
            </a:br>
            <a:br>
              <a:rPr lang="es-ES" sz="4000" b="1" dirty="0">
                <a:solidFill>
                  <a:srgbClr val="002060"/>
                </a:solidFill>
              </a:rPr>
            </a:br>
            <a:r>
              <a:rPr lang="es-ES" sz="4000" b="1" dirty="0">
                <a:solidFill>
                  <a:srgbClr val="002060"/>
                </a:solidFill>
              </a:rPr>
              <a:t>Aquí mencionaremos una, la que atribuye su invención a san Pascual Bailón.</a:t>
            </a:r>
            <a:br>
              <a:rPr lang="es-ES" dirty="0"/>
            </a:br>
            <a:endParaRPr lang="es-MX" dirty="0"/>
          </a:p>
        </p:txBody>
      </p:sp>
      <p:pic>
        <p:nvPicPr>
          <p:cNvPr id="4" name="Imagen 3">
            <a:extLst>
              <a:ext uri="{FF2B5EF4-FFF2-40B4-BE49-F238E27FC236}">
                <a16:creationId xmlns:a16="http://schemas.microsoft.com/office/drawing/2014/main" id="{3E6E8249-09C8-4166-951E-3284A3DB885E}"/>
              </a:ext>
            </a:extLst>
          </p:cNvPr>
          <p:cNvPicPr>
            <a:picLocks noChangeAspect="1"/>
          </p:cNvPicPr>
          <p:nvPr/>
        </p:nvPicPr>
        <p:blipFill rotWithShape="1">
          <a:blip r:embed="rId2"/>
          <a:srcRect t="19679" r="31622"/>
          <a:stretch/>
        </p:blipFill>
        <p:spPr>
          <a:xfrm>
            <a:off x="2913044" y="4213718"/>
            <a:ext cx="4269634" cy="2826185"/>
          </a:xfrm>
          <a:prstGeom prst="rect">
            <a:avLst/>
          </a:prstGeom>
        </p:spPr>
      </p:pic>
    </p:spTree>
    <p:extLst>
      <p:ext uri="{BB962C8B-B14F-4D97-AF65-F5344CB8AC3E}">
        <p14:creationId xmlns:p14="http://schemas.microsoft.com/office/powerpoint/2010/main" val="160829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36D3F-EFAD-4B5F-ABF9-4DB467E9E805}"/>
              </a:ext>
            </a:extLst>
          </p:cNvPr>
          <p:cNvSpPr>
            <a:spLocks noGrp="1"/>
          </p:cNvSpPr>
          <p:nvPr>
            <p:ph type="title"/>
          </p:nvPr>
        </p:nvSpPr>
        <p:spPr>
          <a:xfrm>
            <a:off x="213507" y="156238"/>
            <a:ext cx="11567675" cy="1320800"/>
          </a:xfrm>
        </p:spPr>
        <p:txBody>
          <a:bodyPr>
            <a:normAutofit fontScale="90000"/>
          </a:bodyPr>
          <a:lstStyle/>
          <a:p>
            <a:r>
              <a:rPr lang="es-ES" dirty="0">
                <a:solidFill>
                  <a:srgbClr val="00B0F0"/>
                </a:solidFill>
              </a:rPr>
              <a:t>Un día, un franciscano al que le decían Pascual Bailón</a:t>
            </a:r>
            <a:br>
              <a:rPr lang="es-ES" dirty="0">
                <a:solidFill>
                  <a:srgbClr val="00B0F0"/>
                </a:solidFill>
              </a:rPr>
            </a:br>
            <a:r>
              <a:rPr lang="es-ES" dirty="0">
                <a:solidFill>
                  <a:srgbClr val="00B0F0"/>
                </a:solidFill>
              </a:rPr>
              <a:t>meditaba en su convento en la ciudad de Puebla cuando recibió la noticia de que el obispo llegaría en cualquier momento a visitar su convento. </a:t>
            </a:r>
            <a:br>
              <a:rPr lang="es-ES" dirty="0">
                <a:solidFill>
                  <a:srgbClr val="00B0F0"/>
                </a:solidFill>
              </a:rPr>
            </a:br>
            <a:r>
              <a:rPr lang="es-ES" dirty="0">
                <a:solidFill>
                  <a:srgbClr val="00B0F0"/>
                </a:solidFill>
              </a:rPr>
              <a:t>La inesperada visita de tan importante personaje llenó de angustia a Pascual Bailón y a los otros frailes porque no</a:t>
            </a:r>
            <a:br>
              <a:rPr lang="es-ES" dirty="0">
                <a:solidFill>
                  <a:srgbClr val="00B0F0"/>
                </a:solidFill>
              </a:rPr>
            </a:br>
            <a:r>
              <a:rPr lang="es-ES" dirty="0">
                <a:solidFill>
                  <a:srgbClr val="00B0F0"/>
                </a:solidFill>
              </a:rPr>
              <a:t>tenían suficientes ingredientes en la alacena para ofrecer una</a:t>
            </a:r>
            <a:br>
              <a:rPr lang="es-ES" dirty="0">
                <a:solidFill>
                  <a:srgbClr val="00B0F0"/>
                </a:solidFill>
              </a:rPr>
            </a:br>
            <a:r>
              <a:rPr lang="es-ES" dirty="0">
                <a:solidFill>
                  <a:srgbClr val="00B0F0"/>
                </a:solidFill>
              </a:rPr>
              <a:t>comida suntuosa al obispo. Pascual, quien estaba encargado en el convento de las tareas de la huerta y de la cocina, corrió a reunir los pocos productos disponibles. Tan nervioso estaba por preparar un platillo que agradara el exquisito paladar de su visita, que tropezó por accidente, dejando caer sobre una cacerola todos los chiles y especias que traía consigo. </a:t>
            </a:r>
            <a:endParaRPr lang="es-MX" dirty="0">
              <a:solidFill>
                <a:srgbClr val="00B0F0"/>
              </a:solidFill>
            </a:endParaRPr>
          </a:p>
        </p:txBody>
      </p:sp>
    </p:spTree>
    <p:extLst>
      <p:ext uri="{BB962C8B-B14F-4D97-AF65-F5344CB8AC3E}">
        <p14:creationId xmlns:p14="http://schemas.microsoft.com/office/powerpoint/2010/main" val="2696033797"/>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4459</TotalTime>
  <Words>745</Words>
  <Application>Microsoft Office PowerPoint</Application>
  <PresentationFormat>Panorámica</PresentationFormat>
  <Paragraphs>16</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Trebuchet MS</vt:lpstr>
      <vt:lpstr>Wingdings 3</vt:lpstr>
      <vt:lpstr>Faceta</vt:lpstr>
      <vt:lpstr>Presentación de PowerPoint</vt:lpstr>
      <vt:lpstr>La talavera Recordemos que esta región destacó desde tiempos ancestrales por su cerámica anaranjada, incluso antes que  otros pueblos de América dominaran la técnica de fabricación de este material.  Durante la época del Virreinato, la talavera poblana llegó a ser la cerámica más fina de Nueva España y fue la favorita de virreyes y obispos.  La talavera fue un producto de técnicas indígenas, así como de nuevos modelos de inspiración, particularmente los provenientes de China.  Actualmente, nuestro estado es reconocido en todo el país por su hermosa cerámica.</vt:lpstr>
      <vt:lpstr>Presentación de PowerPoint</vt:lpstr>
      <vt:lpstr>La música  El son es un género musical que tiene muchas variantes, cuyos rasgos principales son los instrumentos de cuerda (violín, guitarra, jarana) y percusión, los cantos en forma de versos y la inclusión del zapateado que complementa la rítmica producida por los instrumentos. El son es una mezcla de música mestiza que data del Virreinato y está compuesta por ritmos nativos indígenas, ritmos provenientes de España y música traída por los primeros esclavos africanos.  </vt:lpstr>
      <vt:lpstr> Los temas incluyen los estados de ánimo de la gente, leyendas, mitos, personajes célebres e incluso acontecimientos memorables de la localidad.  Una característica que hace especial al sonero, o músico que interpreta sones, es su capacidad de improvisar coplas de manera ingeniosa mientras toca su instrumento. El son se interpreta en muchas regiones del país.  El tipo de son característico en Puebla se denomina son huasteco y se escucha sobre todo en las regiones de la Sierra Madre Oriental.  </vt:lpstr>
      <vt:lpstr>Las poblanitas Lloren, lloren, poblanitas, qué les falta pa’ llorar, qué les falta pa’ llorar. Lloren, lloren, poblanitas, cuántas muchachas bonitas he visto en este lugar que parecen virgencitas cuando salen a pasear. Ausente de mí estarás, pero no de mi memoria, pero no de mi memoria y ausente de mí estarás...</vt:lpstr>
      <vt:lpstr>Los chiles verdes  ... Chiles verdes me pediste, chiles verdes te daré, vámonos para la huerta, allá te los cortaré. Estoy malo de la garganta, pero me voy a aliviar, pero me voy a aliviar, estoy malo de la garganta...</vt:lpstr>
      <vt:lpstr>El mole El mole poblano es conocido en todo el país. Existen muchas leyendas para explicar el origen de tan delicioso platillo.  Aquí mencionaremos una, la que atribuye su invención a san Pascual Bailón. </vt:lpstr>
      <vt:lpstr>Un día, un franciscano al que le decían Pascual Bailón meditaba en su convento en la ciudad de Puebla cuando recibió la noticia de que el obispo llegaría en cualquier momento a visitar su convento.  La inesperada visita de tan importante personaje llenó de angustia a Pascual Bailón y a los otros frailes porque no tenían suficientes ingredientes en la alacena para ofrecer una comida suntuosa al obispo. Pascual, quien estaba encargado en el convento de las tareas de la huerta y de la cocina, corrió a reunir los pocos productos disponibles. Tan nervioso estaba por preparar un platillo que agradara el exquisito paladar de su visita, que tropezó por accidente, dejando caer sobre una cacerola todos los chiles y especias que traía consigo. </vt:lpstr>
      <vt:lpstr>Sorprendido por el buen olor que emanaba de la cacerola, Pascual decidió ofrecer esa comida al obispo, a la cual llamaron mole.  El obispo quedó encantado y el mole se convirtió en un platillo muy valorado.  San Pascual Bailón se convirtió así en el santo de los cocineros y según cuenta la leyenda, cuando se le pide ayuda en la cocina, el santo hace el milagro para que la comida salga deliciosa.</vt:lpstr>
      <vt:lpstr>Presentación de PowerPoint</vt:lpstr>
      <vt:lpstr>E.M.E:  Responde la página 21 del libro estudio de mi entidad.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kary</dc:creator>
  <cp:lastModifiedBy>Liceo</cp:lastModifiedBy>
  <cp:revision>191</cp:revision>
  <dcterms:created xsi:type="dcterms:W3CDTF">2021-10-16T02:03:28Z</dcterms:created>
  <dcterms:modified xsi:type="dcterms:W3CDTF">2022-03-24T15:59:43Z</dcterms:modified>
</cp:coreProperties>
</file>