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766" r:id="rId2"/>
    <p:sldId id="959" r:id="rId3"/>
    <p:sldId id="960" r:id="rId4"/>
    <p:sldId id="961" r:id="rId5"/>
    <p:sldId id="969" r:id="rId6"/>
    <p:sldId id="968" r:id="rId7"/>
    <p:sldId id="967" r:id="rId8"/>
    <p:sldId id="970" r:id="rId9"/>
    <p:sldId id="962" r:id="rId10"/>
    <p:sldId id="971" r:id="rId11"/>
    <p:sldId id="963" r:id="rId12"/>
    <p:sldId id="972" r:id="rId13"/>
    <p:sldId id="964" r:id="rId14"/>
    <p:sldId id="965" r:id="rId15"/>
    <p:sldId id="966" r:id="rId16"/>
    <p:sldId id="973" r:id="rId17"/>
    <p:sldId id="974" r:id="rId18"/>
    <p:sldId id="975" r:id="rId19"/>
    <p:sldId id="976" r:id="rId20"/>
    <p:sldId id="977" r:id="rId21"/>
    <p:sldId id="982" r:id="rId22"/>
    <p:sldId id="9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72" d="100"/>
          <a:sy n="72" d="100"/>
        </p:scale>
        <p:origin x="10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rgbClr val="F34FD4"/>
          </a:fgClr>
          <a:bgClr>
            <a:schemeClr val="bg1"/>
          </a:bgClr>
        </a:patt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3056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6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La vida cotidiana  de  los primeros habitantes de mi entidad</a:t>
            </a:r>
            <a:r>
              <a:rPr kumimoji="0" lang="es-MX" sz="12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s-MX"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93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3116" y="86068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91152" y="358591"/>
            <a:ext cx="11732526"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En el sitio arqueológico de Cantona se encontraron  juegos de pelota.</a:t>
            </a:r>
          </a:p>
        </p:txBody>
      </p:sp>
      <p:pic>
        <p:nvPicPr>
          <p:cNvPr id="7" name="Imagen 6"/>
          <p:cNvPicPr>
            <a:picLocks noChangeAspect="1"/>
          </p:cNvPicPr>
          <p:nvPr/>
        </p:nvPicPr>
        <p:blipFill>
          <a:blip r:embed="rId2"/>
          <a:stretch>
            <a:fillRect/>
          </a:stretch>
        </p:blipFill>
        <p:spPr>
          <a:xfrm>
            <a:off x="779132" y="2630071"/>
            <a:ext cx="5255454" cy="3794754"/>
          </a:xfrm>
          <a:prstGeom prst="rect">
            <a:avLst/>
          </a:prstGeom>
        </p:spPr>
      </p:pic>
      <p:pic>
        <p:nvPicPr>
          <p:cNvPr id="8" name="Imagen 7"/>
          <p:cNvPicPr>
            <a:picLocks noChangeAspect="1"/>
          </p:cNvPicPr>
          <p:nvPr/>
        </p:nvPicPr>
        <p:blipFill>
          <a:blip r:embed="rId3"/>
          <a:stretch>
            <a:fillRect/>
          </a:stretch>
        </p:blipFill>
        <p:spPr>
          <a:xfrm>
            <a:off x="6157415" y="2485564"/>
            <a:ext cx="4905447" cy="3684174"/>
          </a:xfrm>
          <a:prstGeom prst="rect">
            <a:avLst/>
          </a:prstGeom>
        </p:spPr>
      </p:pic>
    </p:spTree>
    <p:extLst>
      <p:ext uri="{BB962C8B-B14F-4D97-AF65-F5344CB8AC3E}">
        <p14:creationId xmlns:p14="http://schemas.microsoft.com/office/powerpoint/2010/main" val="196365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378" y="346459"/>
            <a:ext cx="12064621"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sng" strike="noStrike" kern="1200" cap="none" spc="0" normalizeH="0" baseline="0" noProof="0" dirty="0">
                <a:ln>
                  <a:noFill/>
                </a:ln>
                <a:solidFill>
                  <a:srgbClr val="002060"/>
                </a:solidFill>
                <a:effectLst/>
                <a:uLnTx/>
                <a:uFillTx/>
                <a:latin typeface="Calibri" panose="020F0502020204030204"/>
                <a:ea typeface="+mn-ea"/>
                <a:cs typeface="+mn-cs"/>
              </a:rPr>
              <a:t>Templos y religión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4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002060"/>
                </a:solidFill>
                <a:effectLst/>
                <a:uLnTx/>
                <a:uFillTx/>
                <a:latin typeface="Calibri" panose="020F0502020204030204"/>
                <a:ea typeface="+mn-ea"/>
                <a:cs typeface="+mn-cs"/>
              </a:rPr>
              <a:t>Cholula recibió una gran cantidad de migrantes esta vez los toltecas expulsaron a los olmecas-xicalancas y se instalaron en su lugar.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s-MX"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6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378" y="346459"/>
            <a:ext cx="12064621"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Cholula fue en este periodo un centro de mucha actividad especialmente religiosa y se le conoce como ciudad Sagrada pues hubo hay un importante templo dedicado a Quetzalcóatl. Este templo es una enorme pirámide, la más grande que haya sido construida en México, hoy se le conoce como Gran Pirámide de Cholula, pero fue conocida por los antiguos habitantes como el Tlachihualtépetl quiere decir Cerro hecho a mano.</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Imagen 1"/>
          <p:cNvPicPr>
            <a:picLocks noChangeAspect="1"/>
          </p:cNvPicPr>
          <p:nvPr/>
        </p:nvPicPr>
        <p:blipFill>
          <a:blip r:embed="rId2"/>
          <a:stretch>
            <a:fillRect/>
          </a:stretch>
        </p:blipFill>
        <p:spPr>
          <a:xfrm>
            <a:off x="3892738" y="4523380"/>
            <a:ext cx="3654474" cy="2334620"/>
          </a:xfrm>
          <a:prstGeom prst="rect">
            <a:avLst/>
          </a:prstGeom>
        </p:spPr>
      </p:pic>
    </p:spTree>
    <p:extLst>
      <p:ext uri="{BB962C8B-B14F-4D97-AF65-F5344CB8AC3E}">
        <p14:creationId xmlns:p14="http://schemas.microsoft.com/office/powerpoint/2010/main" val="384260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50209" y="213825"/>
            <a:ext cx="11705230"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En el mundo Tolteca los seres sobrenaturales otorgaban y quitaban, premiaban o castigaban a los humanos según estos cumplieran olvidarán sus deberes.</a:t>
            </a:r>
            <a:endParaRPr kumimoji="0" lang="es-MX"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5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41025" y="398491"/>
            <a:ext cx="1180076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Entre los dioses mas venerados están: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Quetzalcóatl: Dios creador de la sabiduría.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Tláloc: Dios de la lluvia y de la fertilidad. Chalchiuhtlicue: Esposa de Tláloc y diosa de los ríos y mares.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Huehuetéotl: Dios del viento y del fuego.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Centéotl: Dios del maíz</a:t>
            </a:r>
            <a:r>
              <a:rPr kumimoji="0" lang="es-ES" sz="4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s-MX"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90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79792" y="560909"/>
            <a:ext cx="5106608" cy="5198447"/>
          </a:xfrm>
          <a:prstGeom prst="rect">
            <a:avLst/>
          </a:prstGeom>
        </p:spPr>
      </p:pic>
      <p:pic>
        <p:nvPicPr>
          <p:cNvPr id="4" name="Imagen 3"/>
          <p:cNvPicPr>
            <a:picLocks noChangeAspect="1"/>
          </p:cNvPicPr>
          <p:nvPr/>
        </p:nvPicPr>
        <p:blipFill>
          <a:blip r:embed="rId3"/>
          <a:stretch>
            <a:fillRect/>
          </a:stretch>
        </p:blipFill>
        <p:spPr>
          <a:xfrm>
            <a:off x="6698704" y="486522"/>
            <a:ext cx="4628937" cy="5272834"/>
          </a:xfrm>
          <a:prstGeom prst="rect">
            <a:avLst/>
          </a:prstGeom>
        </p:spPr>
      </p:pic>
    </p:spTree>
    <p:extLst>
      <p:ext uri="{BB962C8B-B14F-4D97-AF65-F5344CB8AC3E}">
        <p14:creationId xmlns:p14="http://schemas.microsoft.com/office/powerpoint/2010/main" val="113481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596237" y="606695"/>
            <a:ext cx="5401054" cy="5248194"/>
          </a:xfrm>
          <a:prstGeom prst="rect">
            <a:avLst/>
          </a:prstGeom>
        </p:spPr>
      </p:pic>
      <p:pic>
        <p:nvPicPr>
          <p:cNvPr id="6" name="Imagen 5"/>
          <p:cNvPicPr>
            <a:picLocks noChangeAspect="1"/>
          </p:cNvPicPr>
          <p:nvPr/>
        </p:nvPicPr>
        <p:blipFill>
          <a:blip r:embed="rId3"/>
          <a:stretch>
            <a:fillRect/>
          </a:stretch>
        </p:blipFill>
        <p:spPr>
          <a:xfrm>
            <a:off x="7740199" y="606695"/>
            <a:ext cx="3269817" cy="5248194"/>
          </a:xfrm>
          <a:prstGeom prst="rect">
            <a:avLst/>
          </a:prstGeom>
        </p:spPr>
      </p:pic>
    </p:spTree>
    <p:extLst>
      <p:ext uri="{BB962C8B-B14F-4D97-AF65-F5344CB8AC3E}">
        <p14:creationId xmlns:p14="http://schemas.microsoft.com/office/powerpoint/2010/main" val="383210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02621" y="516268"/>
            <a:ext cx="5037140" cy="5434156"/>
          </a:xfrm>
          <a:prstGeom prst="rect">
            <a:avLst/>
          </a:prstGeom>
        </p:spPr>
      </p:pic>
      <p:pic>
        <p:nvPicPr>
          <p:cNvPr id="4" name="Imagen 3"/>
          <p:cNvPicPr>
            <a:picLocks noChangeAspect="1"/>
          </p:cNvPicPr>
          <p:nvPr/>
        </p:nvPicPr>
        <p:blipFill>
          <a:blip r:embed="rId3"/>
          <a:stretch>
            <a:fillRect/>
          </a:stretch>
        </p:blipFill>
        <p:spPr>
          <a:xfrm>
            <a:off x="6942578" y="516268"/>
            <a:ext cx="4371416" cy="5740242"/>
          </a:xfrm>
          <a:prstGeom prst="rect">
            <a:avLst/>
          </a:prstGeom>
        </p:spPr>
      </p:pic>
    </p:spTree>
    <p:extLst>
      <p:ext uri="{BB962C8B-B14F-4D97-AF65-F5344CB8AC3E}">
        <p14:creationId xmlns:p14="http://schemas.microsoft.com/office/powerpoint/2010/main" val="67049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57212" y="234285"/>
            <a:ext cx="4751767" cy="5746599"/>
          </a:xfrm>
          <a:prstGeom prst="rect">
            <a:avLst/>
          </a:prstGeom>
        </p:spPr>
      </p:pic>
      <p:pic>
        <p:nvPicPr>
          <p:cNvPr id="4" name="Imagen 3"/>
          <p:cNvPicPr>
            <a:picLocks noChangeAspect="1"/>
          </p:cNvPicPr>
          <p:nvPr/>
        </p:nvPicPr>
        <p:blipFill>
          <a:blip r:embed="rId3"/>
          <a:stretch>
            <a:fillRect/>
          </a:stretch>
        </p:blipFill>
        <p:spPr>
          <a:xfrm>
            <a:off x="6648101" y="411705"/>
            <a:ext cx="4352834" cy="5746599"/>
          </a:xfrm>
          <a:prstGeom prst="rect">
            <a:avLst/>
          </a:prstGeom>
        </p:spPr>
      </p:pic>
    </p:spTree>
    <p:extLst>
      <p:ext uri="{BB962C8B-B14F-4D97-AF65-F5344CB8AC3E}">
        <p14:creationId xmlns:p14="http://schemas.microsoft.com/office/powerpoint/2010/main" val="237369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68739" y="333517"/>
            <a:ext cx="4503761" cy="5767032"/>
          </a:xfrm>
          <a:prstGeom prst="rect">
            <a:avLst/>
          </a:prstGeom>
        </p:spPr>
      </p:pic>
      <p:pic>
        <p:nvPicPr>
          <p:cNvPr id="4" name="Imagen 3"/>
          <p:cNvPicPr>
            <a:picLocks noChangeAspect="1"/>
          </p:cNvPicPr>
          <p:nvPr/>
        </p:nvPicPr>
        <p:blipFill>
          <a:blip r:embed="rId3"/>
          <a:stretch>
            <a:fillRect/>
          </a:stretch>
        </p:blipFill>
        <p:spPr>
          <a:xfrm>
            <a:off x="6437760" y="510937"/>
            <a:ext cx="3470514" cy="5432109"/>
          </a:xfrm>
          <a:prstGeom prst="rect">
            <a:avLst/>
          </a:prstGeom>
        </p:spPr>
      </p:pic>
    </p:spTree>
    <p:extLst>
      <p:ext uri="{BB962C8B-B14F-4D97-AF65-F5344CB8AC3E}">
        <p14:creationId xmlns:p14="http://schemas.microsoft.com/office/powerpoint/2010/main" val="141621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50209" y="242157"/>
            <a:ext cx="11691582"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El valle de Puebla estuvo habitado por una gran diversidad de pueblos que hablaban diferentes lenguas cada uno con su propio gobernante, su propia milicia y a veces incluso su propia religión, estos poblados comerciaban entre ellos y mantenían contacto cercano por medio de alianzas.</a:t>
            </a:r>
          </a:p>
        </p:txBody>
      </p:sp>
    </p:spTree>
    <p:extLst>
      <p:ext uri="{BB962C8B-B14F-4D97-AF65-F5344CB8AC3E}">
        <p14:creationId xmlns:p14="http://schemas.microsoft.com/office/powerpoint/2010/main" val="35888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77503" y="112427"/>
            <a:ext cx="1155510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solidFill>
                  <a:srgbClr val="002060"/>
                </a:solidFill>
                <a:effectLst/>
                <a:uLnTx/>
                <a:uFillTx/>
                <a:latin typeface="Calibri" panose="020F0502020204030204"/>
                <a:ea typeface="+mn-ea"/>
                <a:cs typeface="+mn-cs"/>
              </a:rPr>
              <a:t>Guerras y territorio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Las ciudades principales del Valle. Cholula, Tlaxcala y Huejotzingo se enfrentaban constantemente con Los Guerreros mexicas cuya capital era Tenochtitlan, al final de cada guerra la ciudad perdedora debía pagar a la triunfante muchos y costosos tributos como piedras preciosas, oro, Jade, plumas finas, máscaras, cascabeles, cargas de maíz, frijol, cacao, chile, miel de abeja, algodón, armas, leña, papel, mantas de algodón o trajes ceremoniales, así como pieles de animales.</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77503" y="112427"/>
            <a:ext cx="1155510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Otro tipo de guerra eran las guerras floridas, combates rituales en los que el objetivo de ambos contrincantes era capturar prisioneros y sacrificarlos.</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Imagen 3"/>
          <p:cNvPicPr>
            <a:picLocks noChangeAspect="1"/>
          </p:cNvPicPr>
          <p:nvPr/>
        </p:nvPicPr>
        <p:blipFill>
          <a:blip r:embed="rId2"/>
          <a:stretch>
            <a:fillRect/>
          </a:stretch>
        </p:blipFill>
        <p:spPr>
          <a:xfrm>
            <a:off x="595253" y="2161884"/>
            <a:ext cx="6746830" cy="3843131"/>
          </a:xfrm>
          <a:prstGeom prst="rect">
            <a:avLst/>
          </a:prstGeom>
        </p:spPr>
      </p:pic>
      <p:pic>
        <p:nvPicPr>
          <p:cNvPr id="5" name="Imagen 4"/>
          <p:cNvPicPr>
            <a:picLocks noChangeAspect="1"/>
          </p:cNvPicPr>
          <p:nvPr/>
        </p:nvPicPr>
        <p:blipFill>
          <a:blip r:embed="rId3"/>
          <a:stretch>
            <a:fillRect/>
          </a:stretch>
        </p:blipFill>
        <p:spPr>
          <a:xfrm>
            <a:off x="7694494" y="2161883"/>
            <a:ext cx="4138114" cy="3843131"/>
          </a:xfrm>
          <a:prstGeom prst="rect">
            <a:avLst/>
          </a:prstGeom>
        </p:spPr>
      </p:pic>
    </p:spTree>
    <p:extLst>
      <p:ext uri="{BB962C8B-B14F-4D97-AF65-F5344CB8AC3E}">
        <p14:creationId xmlns:p14="http://schemas.microsoft.com/office/powerpoint/2010/main" val="40903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20791" y="1327078"/>
            <a:ext cx="11555105" cy="5509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sng" strike="noStrike" kern="1200" cap="none" spc="0" normalizeH="0" baseline="0" noProof="0" dirty="0">
                <a:ln>
                  <a:noFill/>
                </a:ln>
                <a:solidFill>
                  <a:srgbClr val="002060"/>
                </a:solidFill>
                <a:effectLst/>
                <a:uLnTx/>
                <a:uFillTx/>
                <a:latin typeface="Calibri" panose="020F0502020204030204"/>
                <a:ea typeface="+mn-ea"/>
                <a:cs typeface="+mn-cs"/>
              </a:rPr>
              <a:t>E.M.E</a:t>
            </a:r>
            <a:r>
              <a:rPr kumimoji="0" lang="es-MX" sz="8800" b="1" i="0" u="none" strike="noStrike" kern="1200" cap="none" spc="0" normalizeH="0" baseline="0" noProof="0" dirty="0">
                <a:ln>
                  <a:noFill/>
                </a:ln>
                <a:solidFill>
                  <a:srgbClr val="002060"/>
                </a:solidFill>
                <a:effectLst/>
                <a:uLnTx/>
                <a:uFillTx/>
                <a:latin typeface="Calibri" panose="020F0502020204030204"/>
                <a:ea typeface="+mn-ea"/>
                <a:cs typeface="+mn-cs"/>
              </a:rPr>
              <a:t> Página 14 estudio de la entidad donde vivo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none" strike="noStrike" kern="1200" cap="none" spc="0" normalizeH="0" baseline="0" noProof="0" dirty="0">
                <a:ln>
                  <a:noFill/>
                </a:ln>
                <a:solidFill>
                  <a:srgbClr val="002060"/>
                </a:solidFill>
                <a:effectLst/>
                <a:uLnTx/>
                <a:uFillTx/>
                <a:latin typeface="Calibri" panose="020F0502020204030204"/>
                <a:ea typeface="+mn-ea"/>
                <a:cs typeface="+mn-cs"/>
              </a:rPr>
              <a:t>LEIREM. </a:t>
            </a:r>
          </a:p>
        </p:txBody>
      </p:sp>
    </p:spTree>
    <p:extLst>
      <p:ext uri="{BB962C8B-B14F-4D97-AF65-F5344CB8AC3E}">
        <p14:creationId xmlns:p14="http://schemas.microsoft.com/office/powerpoint/2010/main" val="389595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95618" y="207736"/>
            <a:ext cx="1182806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200" b="1" i="0" u="none" strike="noStrike" kern="1200" cap="none" spc="0" normalizeH="0" baseline="0" noProof="0" dirty="0">
                <a:ln>
                  <a:noFill/>
                </a:ln>
                <a:solidFill>
                  <a:srgbClr val="002060"/>
                </a:solidFill>
                <a:effectLst/>
                <a:uLnTx/>
                <a:uFillTx/>
                <a:latin typeface="Calibri" panose="020F0502020204030204"/>
                <a:ea typeface="+mn-ea"/>
                <a:cs typeface="+mn-cs"/>
              </a:rPr>
              <a:t>La ciudad más importante del valle de Puebla fue Cholula, se conoce su relevancia como centro ceremonial y comercial de toda la región.</a:t>
            </a:r>
            <a:endParaRPr kumimoji="0" lang="es-MX" sz="7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9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5617" y="209981"/>
            <a:ext cx="11623343"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sng" strike="noStrike" kern="1200" cap="none" spc="0" normalizeH="0" baseline="0" noProof="0" dirty="0">
                <a:ln>
                  <a:noFill/>
                </a:ln>
                <a:solidFill>
                  <a:srgbClr val="002060"/>
                </a:solidFill>
                <a:effectLst/>
                <a:uLnTx/>
                <a:uFillTx/>
                <a:latin typeface="Calibri" panose="020F0502020204030204"/>
                <a:ea typeface="+mn-ea"/>
                <a:cs typeface="+mn-cs"/>
              </a:rPr>
              <a:t>Los primeros habitantes de Cholula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002060"/>
                </a:solidFill>
                <a:effectLst/>
                <a:uLnTx/>
                <a:uFillTx/>
                <a:latin typeface="Calibri" panose="020F0502020204030204"/>
                <a:ea typeface="+mn-ea"/>
                <a:cs typeface="+mn-cs"/>
              </a:rPr>
              <a:t>En el año 700 </a:t>
            </a:r>
            <a:r>
              <a:rPr kumimoji="0" lang="es-ES" sz="6000" b="1" i="0" u="none" strike="noStrike" kern="1200" cap="none" spc="0" normalizeH="0" baseline="0" noProof="0" dirty="0" err="1">
                <a:ln>
                  <a:noFill/>
                </a:ln>
                <a:solidFill>
                  <a:srgbClr val="002060"/>
                </a:solidFill>
                <a:effectLst/>
                <a:uLnTx/>
                <a:uFillTx/>
                <a:latin typeface="Calibri" panose="020F0502020204030204"/>
                <a:ea typeface="+mn-ea"/>
                <a:cs typeface="+mn-cs"/>
              </a:rPr>
              <a:t>d.C</a:t>
            </a:r>
            <a:r>
              <a:rPr kumimoji="0" lang="es-ES" sz="6000" b="1" i="0" u="none" strike="noStrike" kern="1200" cap="none" spc="0" normalizeH="0" baseline="0" noProof="0" dirty="0">
                <a:ln>
                  <a:noFill/>
                </a:ln>
                <a:solidFill>
                  <a:srgbClr val="002060"/>
                </a:solidFill>
                <a:effectLst/>
                <a:uLnTx/>
                <a:uFillTx/>
                <a:latin typeface="Calibri" panose="020F0502020204030204"/>
                <a:ea typeface="+mn-ea"/>
                <a:cs typeface="+mn-cs"/>
              </a:rPr>
              <a:t> arribaron los olmecas-xicalancas. Ellos eran una rama de la familia olmeca que provenía de la región del Golfo.</a:t>
            </a:r>
          </a:p>
        </p:txBody>
      </p:sp>
    </p:spTree>
    <p:extLst>
      <p:ext uri="{BB962C8B-B14F-4D97-AF65-F5344CB8AC3E}">
        <p14:creationId xmlns:p14="http://schemas.microsoft.com/office/powerpoint/2010/main" val="322409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5617" y="209981"/>
            <a:ext cx="1162334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Los olmecas fueron grandes escultores y se pueden reconocer fácilmente sus obras en los museos de Puebla.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Los arqueólogos dicen que se representaban espíritus de la selva o chaneques. </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Imagen 3"/>
          <p:cNvPicPr>
            <a:picLocks noChangeAspect="1"/>
          </p:cNvPicPr>
          <p:nvPr/>
        </p:nvPicPr>
        <p:blipFill>
          <a:blip r:embed="rId2"/>
          <a:stretch>
            <a:fillRect/>
          </a:stretch>
        </p:blipFill>
        <p:spPr>
          <a:xfrm>
            <a:off x="3521122" y="3626302"/>
            <a:ext cx="5923129" cy="2883680"/>
          </a:xfrm>
          <a:prstGeom prst="rect">
            <a:avLst/>
          </a:prstGeom>
        </p:spPr>
      </p:pic>
    </p:spTree>
    <p:extLst>
      <p:ext uri="{BB962C8B-B14F-4D97-AF65-F5344CB8AC3E}">
        <p14:creationId xmlns:p14="http://schemas.microsoft.com/office/powerpoint/2010/main" val="89755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5617" y="209981"/>
            <a:ext cx="1162334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Los olmecas fueron también muy buenos para calcular el tiempo e inventaron un calendario que les permitió llevar la cuenta de las temporadas de lluvia, de sequía, de siembra y de cosecha y de otros muchos sucesos que tenían que ver con la naturaleza, los rituales y las fiestas de la comunidad.</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Imagen 1"/>
          <p:cNvPicPr>
            <a:picLocks noChangeAspect="1"/>
          </p:cNvPicPr>
          <p:nvPr/>
        </p:nvPicPr>
        <p:blipFill>
          <a:blip r:embed="rId2"/>
          <a:stretch>
            <a:fillRect/>
          </a:stretch>
        </p:blipFill>
        <p:spPr>
          <a:xfrm>
            <a:off x="4093901" y="3308728"/>
            <a:ext cx="4736200" cy="3444697"/>
          </a:xfrm>
          <a:prstGeom prst="rect">
            <a:avLst/>
          </a:prstGeom>
        </p:spPr>
      </p:pic>
    </p:spTree>
    <p:extLst>
      <p:ext uri="{BB962C8B-B14F-4D97-AF65-F5344CB8AC3E}">
        <p14:creationId xmlns:p14="http://schemas.microsoft.com/office/powerpoint/2010/main" val="102484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857" y="243344"/>
            <a:ext cx="11227558"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sng" strike="noStrike" kern="1200" cap="none" spc="0" normalizeH="0" baseline="0" noProof="0" dirty="0">
                <a:ln>
                  <a:noFill/>
                </a:ln>
                <a:solidFill>
                  <a:srgbClr val="002060"/>
                </a:solidFill>
                <a:effectLst/>
                <a:uLnTx/>
                <a:uFillTx/>
                <a:latin typeface="Calibri" panose="020F0502020204030204"/>
                <a:ea typeface="+mn-ea"/>
                <a:cs typeface="+mn-cs"/>
              </a:rPr>
              <a:t>El comercio y sus beneficios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 Cholula y otras ciudades de Puebla desarrollaron importantes redes comerciales y los mercados se convirtieron en espacios necesarios para el intercambio de mercancía.</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Imagen 3"/>
          <p:cNvPicPr>
            <a:picLocks noChangeAspect="1"/>
          </p:cNvPicPr>
          <p:nvPr/>
        </p:nvPicPr>
        <p:blipFill>
          <a:blip r:embed="rId2"/>
          <a:stretch>
            <a:fillRect/>
          </a:stretch>
        </p:blipFill>
        <p:spPr>
          <a:xfrm>
            <a:off x="1614487" y="3540741"/>
            <a:ext cx="8526297" cy="2805468"/>
          </a:xfrm>
          <a:prstGeom prst="rect">
            <a:avLst/>
          </a:prstGeom>
        </p:spPr>
      </p:pic>
    </p:spTree>
    <p:extLst>
      <p:ext uri="{BB962C8B-B14F-4D97-AF65-F5344CB8AC3E}">
        <p14:creationId xmlns:p14="http://schemas.microsoft.com/office/powerpoint/2010/main" val="333854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857" y="243344"/>
            <a:ext cx="11227558"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Antes no se conocía el dinero así que la compra y venta de productos se realizaba por medio del </a:t>
            </a:r>
            <a:r>
              <a:rPr kumimoji="0" lang="es-ES" sz="4000" b="1" i="0" strike="noStrike" kern="1200" cap="none" spc="0" normalizeH="0" baseline="0" noProof="0" dirty="0">
                <a:ln>
                  <a:noFill/>
                </a:ln>
                <a:solidFill>
                  <a:srgbClr val="002060"/>
                </a:solidFill>
                <a:effectLst/>
                <a:uLnTx/>
                <a:uFillTx/>
                <a:latin typeface="Calibri" panose="020F0502020204030204"/>
                <a:ea typeface="+mn-ea"/>
                <a:cs typeface="+mn-cs"/>
              </a:rPr>
              <a:t>trueque o intercambio, </a:t>
            </a: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en algunos lugares se usaban también semillas de cacao como moneda.</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6660107" y="3016252"/>
            <a:ext cx="5023940" cy="3575615"/>
          </a:xfrm>
          <a:prstGeom prst="rect">
            <a:avLst/>
          </a:prstGeom>
        </p:spPr>
      </p:pic>
      <p:pic>
        <p:nvPicPr>
          <p:cNvPr id="4" name="Imagen 3"/>
          <p:cNvPicPr>
            <a:picLocks noChangeAspect="1"/>
          </p:cNvPicPr>
          <p:nvPr/>
        </p:nvPicPr>
        <p:blipFill>
          <a:blip r:embed="rId3"/>
          <a:stretch>
            <a:fillRect/>
          </a:stretch>
        </p:blipFill>
        <p:spPr>
          <a:xfrm>
            <a:off x="1158069" y="3016252"/>
            <a:ext cx="3618647" cy="3618647"/>
          </a:xfrm>
          <a:prstGeom prst="rect">
            <a:avLst/>
          </a:prstGeom>
        </p:spPr>
      </p:pic>
    </p:spTree>
    <p:extLst>
      <p:ext uri="{BB962C8B-B14F-4D97-AF65-F5344CB8AC3E}">
        <p14:creationId xmlns:p14="http://schemas.microsoft.com/office/powerpoint/2010/main" val="170582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754" y="850314"/>
            <a:ext cx="9805181" cy="5736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91152" y="358591"/>
            <a:ext cx="11732526"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sng" strike="noStrike" kern="1200" cap="none" spc="0" normalizeH="0" baseline="0" noProof="0" dirty="0">
                <a:ln>
                  <a:noFill/>
                </a:ln>
                <a:solidFill>
                  <a:srgbClr val="002060"/>
                </a:solidFill>
                <a:effectLst/>
                <a:uLnTx/>
                <a:uFillTx/>
                <a:latin typeface="Calibri" panose="020F0502020204030204"/>
                <a:ea typeface="+mn-ea"/>
                <a:cs typeface="+mn-cs"/>
              </a:rPr>
              <a:t>El juego de pelota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Esta actividad estaba relacionada con rituales religiosos pero también servía para divertir a los habitantes. Al finalizar el juego se sacrificaba un jugador como ofrenda a la deidad del sol.</a:t>
            </a:r>
            <a:endParaRPr kumimoji="0" lang="es-MX"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Imagen 3"/>
          <p:cNvPicPr>
            <a:picLocks noChangeAspect="1"/>
          </p:cNvPicPr>
          <p:nvPr/>
        </p:nvPicPr>
        <p:blipFill>
          <a:blip r:embed="rId2"/>
          <a:stretch>
            <a:fillRect/>
          </a:stretch>
        </p:blipFill>
        <p:spPr>
          <a:xfrm>
            <a:off x="291151" y="4033049"/>
            <a:ext cx="4055603" cy="2531523"/>
          </a:xfrm>
          <a:prstGeom prst="rect">
            <a:avLst/>
          </a:prstGeom>
        </p:spPr>
      </p:pic>
      <p:pic>
        <p:nvPicPr>
          <p:cNvPr id="5" name="Imagen 4"/>
          <p:cNvPicPr>
            <a:picLocks noChangeAspect="1"/>
          </p:cNvPicPr>
          <p:nvPr/>
        </p:nvPicPr>
        <p:blipFill>
          <a:blip r:embed="rId3"/>
          <a:stretch>
            <a:fillRect/>
          </a:stretch>
        </p:blipFill>
        <p:spPr>
          <a:xfrm>
            <a:off x="4540865" y="4033048"/>
            <a:ext cx="3756974" cy="2601569"/>
          </a:xfrm>
          <a:prstGeom prst="rect">
            <a:avLst/>
          </a:prstGeom>
        </p:spPr>
      </p:pic>
      <p:pic>
        <p:nvPicPr>
          <p:cNvPr id="6" name="Imagen 5"/>
          <p:cNvPicPr>
            <a:picLocks noChangeAspect="1"/>
          </p:cNvPicPr>
          <p:nvPr/>
        </p:nvPicPr>
        <p:blipFill>
          <a:blip r:embed="rId4"/>
          <a:stretch>
            <a:fillRect/>
          </a:stretch>
        </p:blipFill>
        <p:spPr>
          <a:xfrm>
            <a:off x="8491950" y="4033048"/>
            <a:ext cx="3299716" cy="2651558"/>
          </a:xfrm>
          <a:prstGeom prst="rect">
            <a:avLst/>
          </a:prstGeom>
        </p:spPr>
      </p:pic>
    </p:spTree>
    <p:extLst>
      <p:ext uri="{BB962C8B-B14F-4D97-AF65-F5344CB8AC3E}">
        <p14:creationId xmlns:p14="http://schemas.microsoft.com/office/powerpoint/2010/main" val="260212554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879</TotalTime>
  <Words>627</Words>
  <Application>Microsoft Office PowerPoint</Application>
  <PresentationFormat>Panorámica</PresentationFormat>
  <Paragraphs>34</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kary</dc:creator>
  <cp:lastModifiedBy>Liceo</cp:lastModifiedBy>
  <cp:revision>44</cp:revision>
  <dcterms:created xsi:type="dcterms:W3CDTF">2021-11-25T00:45:06Z</dcterms:created>
  <dcterms:modified xsi:type="dcterms:W3CDTF">2022-01-21T20:04:30Z</dcterms:modified>
</cp:coreProperties>
</file>