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766" r:id="rId2"/>
    <p:sldId id="1024" r:id="rId3"/>
    <p:sldId id="1025" r:id="rId4"/>
    <p:sldId id="1026" r:id="rId5"/>
    <p:sldId id="1050" r:id="rId6"/>
    <p:sldId id="1031" r:id="rId7"/>
    <p:sldId id="1035" r:id="rId8"/>
    <p:sldId id="1038" r:id="rId9"/>
    <p:sldId id="1054" r:id="rId10"/>
    <p:sldId id="1040" r:id="rId11"/>
    <p:sldId id="1041" r:id="rId12"/>
    <p:sldId id="1042" r:id="rId13"/>
    <p:sldId id="1051" r:id="rId14"/>
    <p:sldId id="1044" r:id="rId15"/>
    <p:sldId id="1043" r:id="rId16"/>
    <p:sldId id="1045" r:id="rId17"/>
    <p:sldId id="1046" r:id="rId18"/>
    <p:sldId id="105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44" autoAdjust="0"/>
    <p:restoredTop sz="94660"/>
  </p:normalViewPr>
  <p:slideViewPr>
    <p:cSldViewPr snapToGrid="0">
      <p:cViewPr varScale="1">
        <p:scale>
          <a:sx n="72" d="100"/>
          <a:sy n="72" d="100"/>
        </p:scale>
        <p:origin x="100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10">
          <a:fgClr>
            <a:srgbClr val="F34FD4"/>
          </a:fgClr>
          <a:bgClr>
            <a:schemeClr val="bg1"/>
          </a:bgClr>
        </a:pattFill>
        <a:effectLst/>
      </p:bgPr>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1/27/2022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205104"/>
            <a:ext cx="11926957" cy="6447791"/>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kumimoji="0" lang="es-ES" sz="9600" b="1" i="0" u="none" strike="noStrike" kern="12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Times New Roman" panose="02020603050405020304" pitchFamily="18" charset="0"/>
              </a:rPr>
              <a:t>La visión del mundo natural y social de los pueblos prehispánicos.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s-ES" sz="9600"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Mitos y leyendas </a:t>
            </a:r>
            <a:endParaRPr kumimoji="0" lang="es-MX" sz="9600" b="1" i="0" u="none" strike="noStrike" kern="12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8935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2" name="Rectángulo 1"/>
          <p:cNvSpPr/>
          <p:nvPr/>
        </p:nvSpPr>
        <p:spPr>
          <a:xfrm>
            <a:off x="630193" y="262224"/>
            <a:ext cx="10688595"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MX"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Rectángulo 3"/>
          <p:cNvSpPr/>
          <p:nvPr/>
        </p:nvSpPr>
        <p:spPr>
          <a:xfrm>
            <a:off x="210206" y="493056"/>
            <a:ext cx="11981793" cy="76944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MX" sz="4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Rectángulo 2"/>
          <p:cNvSpPr/>
          <p:nvPr/>
        </p:nvSpPr>
        <p:spPr>
          <a:xfrm>
            <a:off x="630195" y="269918"/>
            <a:ext cx="10479084" cy="513986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800" b="1" i="0" u="none" strike="noStrike" kern="1200" cap="none" spc="0" normalizeH="0" baseline="0" noProof="0" dirty="0">
                <a:ln>
                  <a:noFill/>
                </a:ln>
                <a:solidFill>
                  <a:prstClr val="white"/>
                </a:solidFill>
                <a:effectLst/>
                <a:uLnTx/>
                <a:uFillTx/>
                <a:latin typeface="Calibri" panose="020F0502020204030204"/>
                <a:ea typeface="+mn-ea"/>
                <a:cs typeface="+mn-cs"/>
              </a:rPr>
              <a:t>El metate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6000" b="1" i="0" u="none" strike="noStrike" kern="1200" cap="none" spc="0" normalizeH="0" baseline="0" noProof="0" dirty="0">
                <a:ln>
                  <a:noFill/>
                </a:ln>
                <a:solidFill>
                  <a:srgbClr val="0070C0"/>
                </a:solidFill>
                <a:effectLst/>
                <a:uLnTx/>
                <a:uFillTx/>
                <a:latin typeface="Calibri" panose="020F0502020204030204"/>
                <a:ea typeface="+mn-ea"/>
                <a:cs typeface="+mn-cs"/>
              </a:rPr>
              <a:t>El metate comparado con el molcajete y el comal, es el más antiguo de los tres utensilios de cocina tradicionales en México</a:t>
            </a:r>
            <a:endParaRPr kumimoji="0" lang="es-MX" sz="60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576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2" name="Rectángulo 1"/>
          <p:cNvSpPr/>
          <p:nvPr/>
        </p:nvSpPr>
        <p:spPr>
          <a:xfrm>
            <a:off x="630193" y="262224"/>
            <a:ext cx="10688595"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MX"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4" name="Imagen 3"/>
          <p:cNvPicPr>
            <a:picLocks noChangeAspect="1"/>
          </p:cNvPicPr>
          <p:nvPr/>
        </p:nvPicPr>
        <p:blipFill>
          <a:blip r:embed="rId2"/>
          <a:stretch>
            <a:fillRect/>
          </a:stretch>
        </p:blipFill>
        <p:spPr>
          <a:xfrm>
            <a:off x="335862" y="493056"/>
            <a:ext cx="4782048" cy="2932532"/>
          </a:xfrm>
          <a:prstGeom prst="rect">
            <a:avLst/>
          </a:prstGeom>
        </p:spPr>
      </p:pic>
      <p:pic>
        <p:nvPicPr>
          <p:cNvPr id="5" name="Imagen 4"/>
          <p:cNvPicPr>
            <a:picLocks noChangeAspect="1"/>
          </p:cNvPicPr>
          <p:nvPr/>
        </p:nvPicPr>
        <p:blipFill>
          <a:blip r:embed="rId3"/>
          <a:stretch>
            <a:fillRect/>
          </a:stretch>
        </p:blipFill>
        <p:spPr>
          <a:xfrm>
            <a:off x="6880604" y="493056"/>
            <a:ext cx="4438184" cy="2805431"/>
          </a:xfrm>
          <a:prstGeom prst="rect">
            <a:avLst/>
          </a:prstGeom>
        </p:spPr>
      </p:pic>
      <p:pic>
        <p:nvPicPr>
          <p:cNvPr id="6" name="Imagen 5"/>
          <p:cNvPicPr>
            <a:picLocks noChangeAspect="1"/>
          </p:cNvPicPr>
          <p:nvPr/>
        </p:nvPicPr>
        <p:blipFill>
          <a:blip r:embed="rId4"/>
          <a:stretch>
            <a:fillRect/>
          </a:stretch>
        </p:blipFill>
        <p:spPr>
          <a:xfrm>
            <a:off x="4060634" y="3656420"/>
            <a:ext cx="3773180" cy="3085574"/>
          </a:xfrm>
          <a:prstGeom prst="rect">
            <a:avLst/>
          </a:prstGeom>
        </p:spPr>
      </p:pic>
    </p:spTree>
    <p:extLst>
      <p:ext uri="{BB962C8B-B14F-4D97-AF65-F5344CB8AC3E}">
        <p14:creationId xmlns:p14="http://schemas.microsoft.com/office/powerpoint/2010/main" val="15170923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2" name="Rectángulo 1"/>
          <p:cNvSpPr/>
          <p:nvPr/>
        </p:nvSpPr>
        <p:spPr>
          <a:xfrm>
            <a:off x="630193" y="262224"/>
            <a:ext cx="10688595" cy="76944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MX" sz="44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Rectángulo 2"/>
          <p:cNvSpPr/>
          <p:nvPr/>
        </p:nvSpPr>
        <p:spPr>
          <a:xfrm>
            <a:off x="92765" y="262224"/>
            <a:ext cx="11226023" cy="600164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4800" b="1" i="0" u="none" strike="noStrike" kern="1200" cap="none" spc="0" normalizeH="0" baseline="0" noProof="0" dirty="0">
                <a:ln>
                  <a:noFill/>
                </a:ln>
                <a:solidFill>
                  <a:srgbClr val="0070C0"/>
                </a:solidFill>
                <a:effectLst/>
                <a:uLnTx/>
                <a:uFillTx/>
                <a:latin typeface="Calibri" panose="020F0502020204030204"/>
                <a:ea typeface="+mn-ea"/>
                <a:cs typeface="+mn-cs"/>
              </a:rPr>
              <a:t>Antiguamente la mayoría de los metates provenía del lugar es donde existía piedra volcánica. Otros metates se fabricaban de piedra basáltica o en piedra caliza, estos últimos de menor calidad. En la actualidad el molino y la licuadora han sustituido el metate pero éste todavía se emplean numerosos hogares.</a:t>
            </a:r>
            <a:endParaRPr kumimoji="0" lang="es-MX" sz="4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3249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3" name="Rectángulo 2"/>
          <p:cNvSpPr/>
          <p:nvPr/>
        </p:nvSpPr>
        <p:spPr>
          <a:xfrm>
            <a:off x="197223" y="0"/>
            <a:ext cx="11730318" cy="600164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4800" b="1" i="0" u="sng" strike="noStrike" kern="1200" cap="none" spc="0" normalizeH="0" baseline="0" noProof="0" dirty="0">
                <a:ln>
                  <a:noFill/>
                </a:ln>
                <a:solidFill>
                  <a:srgbClr val="0070C0"/>
                </a:solidFill>
                <a:effectLst/>
                <a:uLnTx/>
                <a:uFillTx/>
                <a:latin typeface="Calibri" panose="020F0502020204030204"/>
                <a:ea typeface="+mn-ea"/>
                <a:cs typeface="+mn-cs"/>
              </a:rPr>
              <a:t>Papel amate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4800" b="1" i="0" u="none" strike="noStrike" kern="1200" cap="none" spc="0" normalizeH="0" baseline="0" noProof="0" dirty="0">
                <a:ln>
                  <a:noFill/>
                </a:ln>
                <a:solidFill>
                  <a:srgbClr val="0070C0"/>
                </a:solidFill>
                <a:effectLst/>
                <a:uLnTx/>
                <a:uFillTx/>
                <a:latin typeface="Calibri" panose="020F0502020204030204"/>
                <a:ea typeface="+mn-ea"/>
                <a:cs typeface="+mn-cs"/>
              </a:rPr>
              <a:t>Los antiguos habitantes de Puebla elaboraban un papel con la corteza de un árbol llamado amate. Este papel era utilizado para muchos fines, principalmente para escribir códices confeccionar vestidos fabricar cordones e incluso las argollas que colgaban en los juegos de pelota.</a:t>
            </a:r>
            <a:endParaRPr kumimoji="0" lang="es-MX" sz="4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CuadroTexto 3">
            <a:extLst>
              <a:ext uri="{FF2B5EF4-FFF2-40B4-BE49-F238E27FC236}">
                <a16:creationId xmlns:a16="http://schemas.microsoft.com/office/drawing/2014/main" id="{20B3E110-B82C-43CD-9A3C-7459AEABCDB8}"/>
              </a:ext>
            </a:extLst>
          </p:cNvPr>
          <p:cNvSpPr txBox="1"/>
          <p:nvPr/>
        </p:nvSpPr>
        <p:spPr>
          <a:xfrm>
            <a:off x="2958061" y="6255890"/>
            <a:ext cx="6208642" cy="369332"/>
          </a:xfrm>
          <a:prstGeom prst="rect">
            <a:avLst/>
          </a:prstGeom>
          <a:noFill/>
        </p:spPr>
        <p:txBody>
          <a:bodyPr wrap="square">
            <a:spAutoFit/>
          </a:bodyPr>
          <a:lstStyle/>
          <a:p>
            <a:r>
              <a:rPr lang="es-MX" dirty="0"/>
              <a:t>https://www.youtube.com/watch?v=lcw2tpEWULI</a:t>
            </a:r>
          </a:p>
        </p:txBody>
      </p:sp>
    </p:spTree>
    <p:extLst>
      <p:ext uri="{BB962C8B-B14F-4D97-AF65-F5344CB8AC3E}">
        <p14:creationId xmlns:p14="http://schemas.microsoft.com/office/powerpoint/2010/main" val="6537470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2" name="Rectángulo 1"/>
          <p:cNvSpPr/>
          <p:nvPr/>
        </p:nvSpPr>
        <p:spPr>
          <a:xfrm>
            <a:off x="277904" y="258757"/>
            <a:ext cx="11748443" cy="674030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5400" b="1" i="0" u="none" strike="noStrike" kern="1200" cap="none" spc="0" normalizeH="0" baseline="0" noProof="0" dirty="0">
                <a:ln>
                  <a:noFill/>
                </a:ln>
                <a:solidFill>
                  <a:srgbClr val="0070C0"/>
                </a:solidFill>
                <a:effectLst/>
                <a:uLnTx/>
                <a:uFillTx/>
                <a:latin typeface="Calibri" panose="020F0502020204030204"/>
                <a:ea typeface="+mn-ea"/>
                <a:cs typeface="+mn-cs"/>
              </a:rPr>
              <a:t>Puebla es uno de los pocos lugares de nuestro país donde se sigue fabricando el papel amate, los métodos de su elaboración son muy similares a los usados antiguamente, aunque ahora la corteza del amate por ser escasa es sustituido con maderas de otras especies de árboles.</a:t>
            </a:r>
            <a:endParaRPr kumimoji="0" lang="es-MX" sz="54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8384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3" name="Rectángulo 2"/>
          <p:cNvSpPr/>
          <p:nvPr/>
        </p:nvSpPr>
        <p:spPr>
          <a:xfrm>
            <a:off x="3222811" y="147919"/>
            <a:ext cx="7333130" cy="144655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800" b="1" i="0" u="none" strike="noStrike" kern="1200" cap="none" spc="0" normalizeH="0" baseline="0" noProof="0" dirty="0">
                <a:ln>
                  <a:noFill/>
                </a:ln>
                <a:solidFill>
                  <a:prstClr val="white"/>
                </a:solidFill>
                <a:effectLst/>
                <a:uLnTx/>
                <a:uFillTx/>
                <a:latin typeface="Calibri" panose="020F0502020204030204"/>
                <a:ea typeface="+mn-ea"/>
                <a:cs typeface="+mn-cs"/>
              </a:rPr>
              <a:t>Papel Amate</a:t>
            </a:r>
            <a:endParaRPr kumimoji="0" lang="es-MX" sz="88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4" name="Imagen 3"/>
          <p:cNvPicPr>
            <a:picLocks noChangeAspect="1"/>
          </p:cNvPicPr>
          <p:nvPr/>
        </p:nvPicPr>
        <p:blipFill>
          <a:blip r:embed="rId2"/>
          <a:stretch>
            <a:fillRect/>
          </a:stretch>
        </p:blipFill>
        <p:spPr>
          <a:xfrm>
            <a:off x="490817" y="2181785"/>
            <a:ext cx="8155642" cy="4174494"/>
          </a:xfrm>
          <a:prstGeom prst="rect">
            <a:avLst/>
          </a:prstGeom>
        </p:spPr>
      </p:pic>
      <p:pic>
        <p:nvPicPr>
          <p:cNvPr id="5" name="Imagen 4"/>
          <p:cNvPicPr>
            <a:picLocks noChangeAspect="1"/>
          </p:cNvPicPr>
          <p:nvPr/>
        </p:nvPicPr>
        <p:blipFill>
          <a:blip r:embed="rId3"/>
          <a:stretch>
            <a:fillRect/>
          </a:stretch>
        </p:blipFill>
        <p:spPr>
          <a:xfrm>
            <a:off x="8831354" y="2181785"/>
            <a:ext cx="3055845" cy="4174494"/>
          </a:xfrm>
          <a:prstGeom prst="rect">
            <a:avLst/>
          </a:prstGeom>
        </p:spPr>
      </p:pic>
    </p:spTree>
    <p:extLst>
      <p:ext uri="{BB962C8B-B14F-4D97-AF65-F5344CB8AC3E}">
        <p14:creationId xmlns:p14="http://schemas.microsoft.com/office/powerpoint/2010/main" val="1388019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3" name="Rectángulo 2"/>
          <p:cNvSpPr/>
          <p:nvPr/>
        </p:nvSpPr>
        <p:spPr>
          <a:xfrm>
            <a:off x="1451440" y="1892612"/>
            <a:ext cx="9928937" cy="132343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8000" b="1" i="0" u="none" strike="noStrike" kern="1200" cap="none" spc="0" normalizeH="0" baseline="0" noProof="0" dirty="0">
                <a:ln>
                  <a:noFill/>
                </a:ln>
                <a:solidFill>
                  <a:srgbClr val="0070C0"/>
                </a:solidFill>
                <a:effectLst/>
                <a:uLnTx/>
                <a:uFillTx/>
                <a:latin typeface="Calibri" panose="020F0502020204030204"/>
                <a:ea typeface="+mn-ea"/>
                <a:cs typeface="+mn-cs"/>
              </a:rPr>
              <a:t>Danza de los voladores</a:t>
            </a:r>
          </a:p>
        </p:txBody>
      </p:sp>
      <p:sp>
        <p:nvSpPr>
          <p:cNvPr id="4" name="CuadroTexto 3">
            <a:extLst>
              <a:ext uri="{FF2B5EF4-FFF2-40B4-BE49-F238E27FC236}">
                <a16:creationId xmlns:a16="http://schemas.microsoft.com/office/drawing/2014/main" id="{664604D6-A8E0-4872-ACBA-43036DB77BDF}"/>
              </a:ext>
            </a:extLst>
          </p:cNvPr>
          <p:cNvSpPr txBox="1"/>
          <p:nvPr/>
        </p:nvSpPr>
        <p:spPr>
          <a:xfrm>
            <a:off x="2812774" y="3963265"/>
            <a:ext cx="6102626" cy="369332"/>
          </a:xfrm>
          <a:prstGeom prst="rect">
            <a:avLst/>
          </a:prstGeom>
          <a:noFill/>
        </p:spPr>
        <p:txBody>
          <a:bodyPr wrap="square">
            <a:spAutoFit/>
          </a:bodyPr>
          <a:lstStyle/>
          <a:p>
            <a:r>
              <a:rPr lang="es-MX" dirty="0"/>
              <a:t>https://www.youtube.com/watch?v=Ls27SUorlM0</a:t>
            </a:r>
          </a:p>
        </p:txBody>
      </p:sp>
    </p:spTree>
    <p:extLst>
      <p:ext uri="{BB962C8B-B14F-4D97-AF65-F5344CB8AC3E}">
        <p14:creationId xmlns:p14="http://schemas.microsoft.com/office/powerpoint/2010/main" val="231180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2" name="Rectángulo 1"/>
          <p:cNvSpPr/>
          <p:nvPr/>
        </p:nvSpPr>
        <p:spPr>
          <a:xfrm>
            <a:off x="-1" y="353650"/>
            <a:ext cx="11997559" cy="76944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MX" sz="4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Rectángulo 4"/>
          <p:cNvSpPr/>
          <p:nvPr/>
        </p:nvSpPr>
        <p:spPr>
          <a:xfrm>
            <a:off x="611769" y="202960"/>
            <a:ext cx="10774018" cy="624786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0" b="1" i="0" u="none" strike="noStrike" kern="1200" cap="none" spc="0" normalizeH="0" baseline="0" noProof="0" dirty="0">
                <a:ln>
                  <a:noFill/>
                </a:ln>
                <a:solidFill>
                  <a:srgbClr val="0070C0"/>
                </a:solidFill>
                <a:effectLst/>
                <a:uLnTx/>
                <a:uFillTx/>
                <a:latin typeface="Calibri" panose="020F0502020204030204"/>
                <a:ea typeface="+mn-ea"/>
                <a:cs typeface="+mn-cs"/>
              </a:rPr>
              <a:t>Se ha llevado a cabo entre los nahuas y totonacas de nuestra región desde hace miles de años.</a:t>
            </a:r>
            <a:endParaRPr kumimoji="0" lang="es-MX" sz="80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2087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BFA906-F3E7-4798-A36C-E33814FA5F66}"/>
              </a:ext>
            </a:extLst>
          </p:cNvPr>
          <p:cNvSpPr>
            <a:spLocks noGrp="1"/>
          </p:cNvSpPr>
          <p:nvPr>
            <p:ph type="title"/>
          </p:nvPr>
        </p:nvSpPr>
        <p:spPr>
          <a:xfrm>
            <a:off x="677334" y="609600"/>
            <a:ext cx="9977414" cy="1320800"/>
          </a:xfrm>
        </p:spPr>
        <p:txBody>
          <a:bodyPr>
            <a:noAutofit/>
          </a:bodyPr>
          <a:lstStyle/>
          <a:p>
            <a:pPr algn="ctr"/>
            <a:r>
              <a:rPr lang="es-ES" sz="6000" u="sng" dirty="0"/>
              <a:t>E.M.E: </a:t>
            </a:r>
            <a:r>
              <a:rPr lang="es-ES" sz="6000" dirty="0"/>
              <a:t>Realiza la página 15 del libro estudio de mi entidad LEIREM.</a:t>
            </a:r>
            <a:endParaRPr lang="es-MX" sz="6000" dirty="0"/>
          </a:p>
        </p:txBody>
      </p:sp>
    </p:spTree>
    <p:extLst>
      <p:ext uri="{BB962C8B-B14F-4D97-AF65-F5344CB8AC3E}">
        <p14:creationId xmlns:p14="http://schemas.microsoft.com/office/powerpoint/2010/main" val="2567592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4" name="Título 3"/>
          <p:cNvSpPr>
            <a:spLocks noGrp="1"/>
          </p:cNvSpPr>
          <p:nvPr>
            <p:ph type="ctrTitle" idx="4294967295"/>
          </p:nvPr>
        </p:nvSpPr>
        <p:spPr>
          <a:xfrm>
            <a:off x="0" y="2179638"/>
            <a:ext cx="9144000" cy="2387600"/>
          </a:xfrm>
        </p:spPr>
        <p:txBody>
          <a:bodyPr>
            <a:normAutofit/>
          </a:bodyPr>
          <a:lstStyle/>
          <a:p>
            <a:pPr algn="ctr"/>
            <a:r>
              <a:rPr lang="es-MX" sz="7200" b="1" dirty="0">
                <a:solidFill>
                  <a:schemeClr val="bg1"/>
                </a:solidFill>
                <a:latin typeface="Comic Sans MS" panose="030F0702030302020204" pitchFamily="66" charset="0"/>
              </a:rPr>
              <a:t>  </a:t>
            </a:r>
          </a:p>
        </p:txBody>
      </p:sp>
      <p:sp>
        <p:nvSpPr>
          <p:cNvPr id="5" name="CuadroTexto 4"/>
          <p:cNvSpPr txBox="1"/>
          <p:nvPr/>
        </p:nvSpPr>
        <p:spPr>
          <a:xfrm>
            <a:off x="185922" y="671952"/>
            <a:ext cx="11575333" cy="507831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5400" b="0" i="0" u="none" strike="noStrike" kern="1200" cap="none" spc="0" normalizeH="0" baseline="0" noProof="0" dirty="0">
                <a:ln>
                  <a:noFill/>
                </a:ln>
                <a:solidFill>
                  <a:srgbClr val="0070C0"/>
                </a:solidFill>
                <a:effectLst/>
                <a:uLnTx/>
                <a:uFillTx/>
                <a:latin typeface="Calibri" panose="020F0502020204030204"/>
                <a:ea typeface="+mn-ea"/>
                <a:cs typeface="+mn-cs"/>
              </a:rPr>
              <a:t>Los antiguos habitantes de nuestra entidad inventaron muchas historias mágicas y sobrenaturales para explicar por qué la naturaleza había adquirido formas específicas y seguía ciertos comportamientos.</a:t>
            </a:r>
            <a:endParaRPr kumimoji="0" lang="es-MX" sz="54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1291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4" name="Título 3"/>
          <p:cNvSpPr>
            <a:spLocks noGrp="1"/>
          </p:cNvSpPr>
          <p:nvPr>
            <p:ph type="ctrTitle" idx="4294967295"/>
          </p:nvPr>
        </p:nvSpPr>
        <p:spPr>
          <a:xfrm>
            <a:off x="0" y="1122363"/>
            <a:ext cx="9144000" cy="2387600"/>
          </a:xfrm>
        </p:spPr>
        <p:txBody>
          <a:bodyPr>
            <a:normAutofit/>
          </a:bodyPr>
          <a:lstStyle/>
          <a:p>
            <a:pPr algn="ctr"/>
            <a:r>
              <a:rPr lang="es-MX" sz="7200" b="1" dirty="0">
                <a:solidFill>
                  <a:schemeClr val="bg1"/>
                </a:solidFill>
                <a:latin typeface="Comic Sans MS" panose="030F0702030302020204" pitchFamily="66" charset="0"/>
              </a:rPr>
              <a:t>  </a:t>
            </a:r>
          </a:p>
        </p:txBody>
      </p:sp>
      <p:sp>
        <p:nvSpPr>
          <p:cNvPr id="5" name="CuadroTexto 4"/>
          <p:cNvSpPr txBox="1"/>
          <p:nvPr/>
        </p:nvSpPr>
        <p:spPr>
          <a:xfrm>
            <a:off x="319999" y="333137"/>
            <a:ext cx="11347373" cy="600164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4800" b="1" i="0" u="none" strike="noStrike" kern="1200" cap="none" spc="0" normalizeH="0" baseline="0" noProof="0" dirty="0">
                <a:ln>
                  <a:noFill/>
                </a:ln>
                <a:solidFill>
                  <a:srgbClr val="0070C0"/>
                </a:solidFill>
                <a:effectLst/>
                <a:uLnTx/>
                <a:uFillTx/>
                <a:latin typeface="Comic Sans MS" panose="030F0702030302020204" pitchFamily="66" charset="0"/>
                <a:ea typeface="+mn-ea"/>
                <a:cs typeface="+mn-cs"/>
              </a:rPr>
              <a:t>Los dos volcanes principales del centro de México, el Popocatépetl y el Iztaccíhuatl, se encuentran en Puebla. Su grandeza y belleza inspiró muchas historias que tienen que ver con los fenómenos naturales y la relación del ser humano con la naturaleza.</a:t>
            </a:r>
          </a:p>
        </p:txBody>
      </p:sp>
    </p:spTree>
    <p:extLst>
      <p:ext uri="{BB962C8B-B14F-4D97-AF65-F5344CB8AC3E}">
        <p14:creationId xmlns:p14="http://schemas.microsoft.com/office/powerpoint/2010/main" val="2455523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4" name="Título 3"/>
          <p:cNvSpPr>
            <a:spLocks noGrp="1"/>
          </p:cNvSpPr>
          <p:nvPr>
            <p:ph type="ctrTitle" idx="4294967295"/>
          </p:nvPr>
        </p:nvSpPr>
        <p:spPr>
          <a:xfrm>
            <a:off x="0" y="1122363"/>
            <a:ext cx="9144000" cy="2387600"/>
          </a:xfrm>
        </p:spPr>
        <p:txBody>
          <a:bodyPr>
            <a:normAutofit/>
          </a:bodyPr>
          <a:lstStyle/>
          <a:p>
            <a:pPr algn="ctr"/>
            <a:r>
              <a:rPr lang="es-MX" sz="7200" b="1" dirty="0">
                <a:solidFill>
                  <a:schemeClr val="bg1"/>
                </a:solidFill>
                <a:latin typeface="Comic Sans MS" panose="030F0702030302020204" pitchFamily="66" charset="0"/>
              </a:rPr>
              <a:t>  </a:t>
            </a:r>
          </a:p>
        </p:txBody>
      </p:sp>
      <p:sp>
        <p:nvSpPr>
          <p:cNvPr id="2" name="Rectángulo 1"/>
          <p:cNvSpPr/>
          <p:nvPr/>
        </p:nvSpPr>
        <p:spPr>
          <a:xfrm>
            <a:off x="288380" y="706864"/>
            <a:ext cx="184731" cy="83099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4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Imagen 4"/>
          <p:cNvPicPr>
            <a:picLocks noChangeAspect="1"/>
          </p:cNvPicPr>
          <p:nvPr/>
        </p:nvPicPr>
        <p:blipFill>
          <a:blip r:embed="rId2"/>
          <a:stretch>
            <a:fillRect/>
          </a:stretch>
        </p:blipFill>
        <p:spPr>
          <a:xfrm>
            <a:off x="473111" y="400476"/>
            <a:ext cx="10233703" cy="5750660"/>
          </a:xfrm>
          <a:prstGeom prst="rect">
            <a:avLst/>
          </a:prstGeom>
        </p:spPr>
      </p:pic>
    </p:spTree>
    <p:extLst>
      <p:ext uri="{BB962C8B-B14F-4D97-AF65-F5344CB8AC3E}">
        <p14:creationId xmlns:p14="http://schemas.microsoft.com/office/powerpoint/2010/main" val="534107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6" name="Rectángulo 5"/>
          <p:cNvSpPr/>
          <p:nvPr/>
        </p:nvSpPr>
        <p:spPr>
          <a:xfrm>
            <a:off x="464234" y="937232"/>
            <a:ext cx="11451102" cy="378565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8000" b="1" i="0" u="none" strike="noStrike" kern="1200" cap="none" spc="0" normalizeH="0" baseline="0" noProof="0" dirty="0">
                <a:ln>
                  <a:noFill/>
                </a:ln>
                <a:solidFill>
                  <a:srgbClr val="0070C0"/>
                </a:solidFill>
                <a:effectLst/>
                <a:uLnTx/>
                <a:uFillTx/>
                <a:latin typeface="Calibri" panose="020F0502020204030204"/>
                <a:ea typeface="+mn-ea"/>
                <a:cs typeface="+mn-cs"/>
              </a:rPr>
              <a:t>Leyenda del origen de los volcanes Popocatépetl e Iztaccíhuatl.</a:t>
            </a:r>
          </a:p>
        </p:txBody>
      </p:sp>
      <p:sp>
        <p:nvSpPr>
          <p:cNvPr id="4" name="CuadroTexto 3">
            <a:extLst>
              <a:ext uri="{FF2B5EF4-FFF2-40B4-BE49-F238E27FC236}">
                <a16:creationId xmlns:a16="http://schemas.microsoft.com/office/drawing/2014/main" id="{97612D33-001C-4752-A9C4-F2056AB0BB34}"/>
              </a:ext>
            </a:extLst>
          </p:cNvPr>
          <p:cNvSpPr txBox="1"/>
          <p:nvPr/>
        </p:nvSpPr>
        <p:spPr>
          <a:xfrm>
            <a:off x="3004931" y="5551436"/>
            <a:ext cx="6182138" cy="369332"/>
          </a:xfrm>
          <a:prstGeom prst="rect">
            <a:avLst/>
          </a:prstGeom>
          <a:noFill/>
        </p:spPr>
        <p:txBody>
          <a:bodyPr wrap="square">
            <a:spAutoFit/>
          </a:bodyPr>
          <a:lstStyle/>
          <a:p>
            <a:r>
              <a:rPr lang="es-MX" dirty="0"/>
              <a:t>https://www.youtube.com/watch?v=rla0vGFfpf0</a:t>
            </a:r>
          </a:p>
        </p:txBody>
      </p:sp>
    </p:spTree>
    <p:extLst>
      <p:ext uri="{BB962C8B-B14F-4D97-AF65-F5344CB8AC3E}">
        <p14:creationId xmlns:p14="http://schemas.microsoft.com/office/powerpoint/2010/main" val="3047808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4" name="Título 3"/>
          <p:cNvSpPr>
            <a:spLocks noGrp="1"/>
          </p:cNvSpPr>
          <p:nvPr>
            <p:ph type="ctrTitle" idx="4294967295"/>
          </p:nvPr>
        </p:nvSpPr>
        <p:spPr>
          <a:xfrm>
            <a:off x="0" y="1122363"/>
            <a:ext cx="9144000" cy="2387600"/>
          </a:xfrm>
        </p:spPr>
        <p:txBody>
          <a:bodyPr>
            <a:normAutofit/>
          </a:bodyPr>
          <a:lstStyle/>
          <a:p>
            <a:pPr algn="ctr"/>
            <a:r>
              <a:rPr lang="es-MX" sz="7200" b="1" dirty="0">
                <a:solidFill>
                  <a:schemeClr val="bg1"/>
                </a:solidFill>
                <a:latin typeface="Comic Sans MS" panose="030F0702030302020204" pitchFamily="66" charset="0"/>
              </a:rPr>
              <a:t>  </a:t>
            </a:r>
          </a:p>
        </p:txBody>
      </p:sp>
      <p:sp>
        <p:nvSpPr>
          <p:cNvPr id="2" name="Rectángulo 1"/>
          <p:cNvSpPr/>
          <p:nvPr/>
        </p:nvSpPr>
        <p:spPr>
          <a:xfrm>
            <a:off x="1768006" y="639078"/>
            <a:ext cx="9148523" cy="3046988"/>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9600" b="1" i="0" u="none" strike="noStrike" kern="1200" cap="none" spc="0" normalizeH="0" baseline="0" noProof="0" dirty="0">
                <a:ln>
                  <a:noFill/>
                </a:ln>
                <a:solidFill>
                  <a:srgbClr val="0070C0"/>
                </a:solidFill>
                <a:effectLst/>
                <a:uLnTx/>
                <a:uFillTx/>
                <a:latin typeface="Calibri" panose="020F0502020204030204"/>
                <a:ea typeface="+mn-ea"/>
                <a:cs typeface="+mn-cs"/>
              </a:rPr>
              <a:t>INVENTEMOS UNA LEYENDA </a:t>
            </a:r>
            <a:endParaRPr kumimoji="0" lang="es-MX" sz="96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9149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3" name="Rectángulo 2"/>
          <p:cNvSpPr/>
          <p:nvPr/>
        </p:nvSpPr>
        <p:spPr>
          <a:xfrm>
            <a:off x="1584068" y="1992309"/>
            <a:ext cx="9428543" cy="1107996"/>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6600" b="0" i="0" u="none" strike="noStrike" kern="1200" cap="none" spc="0" normalizeH="0" baseline="0" noProof="0" dirty="0">
                <a:ln>
                  <a:noFill/>
                </a:ln>
                <a:solidFill>
                  <a:srgbClr val="0070C0"/>
                </a:solidFill>
                <a:effectLst/>
                <a:uLnTx/>
                <a:uFillTx/>
                <a:latin typeface="Calibri" panose="020F0502020204030204"/>
                <a:ea typeface="+mn-ea"/>
                <a:cs typeface="+mn-cs"/>
              </a:rPr>
              <a:t>¿Por qué tiembla la Tierra?</a:t>
            </a:r>
            <a:endParaRPr kumimoji="0" lang="es-MX" sz="66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5988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2" name="Rectángulo 1"/>
          <p:cNvSpPr/>
          <p:nvPr/>
        </p:nvSpPr>
        <p:spPr>
          <a:xfrm>
            <a:off x="630193" y="262224"/>
            <a:ext cx="10688595"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MX"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Rectángulo 4"/>
          <p:cNvSpPr/>
          <p:nvPr/>
        </p:nvSpPr>
        <p:spPr>
          <a:xfrm>
            <a:off x="257504" y="262224"/>
            <a:ext cx="1175582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MX" sz="4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3" name="Imagen 2"/>
          <p:cNvPicPr>
            <a:picLocks noChangeAspect="1"/>
          </p:cNvPicPr>
          <p:nvPr/>
        </p:nvPicPr>
        <p:blipFill rotWithShape="1">
          <a:blip r:embed="rId2"/>
          <a:srcRect l="31151" t="13318" r="10356" b="10144"/>
          <a:stretch/>
        </p:blipFill>
        <p:spPr>
          <a:xfrm>
            <a:off x="899518" y="1093221"/>
            <a:ext cx="10373719" cy="5122049"/>
          </a:xfrm>
          <a:prstGeom prst="rect">
            <a:avLst/>
          </a:prstGeom>
        </p:spPr>
      </p:pic>
      <p:sp>
        <p:nvSpPr>
          <p:cNvPr id="4" name="CuadroTexto 3">
            <a:extLst>
              <a:ext uri="{FF2B5EF4-FFF2-40B4-BE49-F238E27FC236}">
                <a16:creationId xmlns:a16="http://schemas.microsoft.com/office/drawing/2014/main" id="{6EEC3DE0-EDCB-498A-93C5-EB3E6203DC67}"/>
              </a:ext>
            </a:extLst>
          </p:cNvPr>
          <p:cNvSpPr txBox="1"/>
          <p:nvPr/>
        </p:nvSpPr>
        <p:spPr>
          <a:xfrm>
            <a:off x="96580" y="139113"/>
            <a:ext cx="11755819" cy="707886"/>
          </a:xfrm>
          <a:prstGeom prst="rect">
            <a:avLst/>
          </a:prstGeom>
          <a:noFill/>
        </p:spPr>
        <p:txBody>
          <a:bodyPr wrap="square" rtlCol="0">
            <a:spAutoFit/>
          </a:bodyPr>
          <a:lstStyle/>
          <a:p>
            <a:r>
              <a:rPr lang="es-ES" sz="2000" dirty="0">
                <a:solidFill>
                  <a:srgbClr val="00B0F0"/>
                </a:solidFill>
              </a:rPr>
              <a:t>Inventa una leyenda que explique por qué se originan los temblores, debe iniciar el relato con la frase núm. 1  que aparece en el listado de abajo y así sucesivamente </a:t>
            </a:r>
            <a:endParaRPr lang="es-MX" sz="2000" dirty="0">
              <a:solidFill>
                <a:srgbClr val="00B0F0"/>
              </a:solidFill>
            </a:endParaRPr>
          </a:p>
        </p:txBody>
      </p:sp>
    </p:spTree>
    <p:extLst>
      <p:ext uri="{BB962C8B-B14F-4D97-AF65-F5344CB8AC3E}">
        <p14:creationId xmlns:p14="http://schemas.microsoft.com/office/powerpoint/2010/main" val="2833343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pattFill prst="pct5">
          <a:fgClr>
            <a:srgbClr val="F34FD4"/>
          </a:fgClr>
          <a:bgClr>
            <a:schemeClr val="bg1"/>
          </a:bgClr>
        </a:pattFill>
        <a:effectLst/>
      </p:bgPr>
    </p:bg>
    <p:spTree>
      <p:nvGrpSpPr>
        <p:cNvPr id="1" name=""/>
        <p:cNvGrpSpPr/>
        <p:nvPr/>
      </p:nvGrpSpPr>
      <p:grpSpPr>
        <a:xfrm>
          <a:off x="0" y="0"/>
          <a:ext cx="0" cy="0"/>
          <a:chOff x="0" y="0"/>
          <a:chExt cx="0" cy="0"/>
        </a:xfrm>
      </p:grpSpPr>
      <p:sp>
        <p:nvSpPr>
          <p:cNvPr id="2" name="Rectángulo 1"/>
          <p:cNvSpPr/>
          <p:nvPr/>
        </p:nvSpPr>
        <p:spPr>
          <a:xfrm>
            <a:off x="630193" y="262224"/>
            <a:ext cx="10688595"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MX"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Rectángulo 3"/>
          <p:cNvSpPr/>
          <p:nvPr/>
        </p:nvSpPr>
        <p:spPr>
          <a:xfrm>
            <a:off x="630193" y="1269389"/>
            <a:ext cx="11132235" cy="37856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8000" b="0" i="0" u="none" strike="noStrike" kern="1200" cap="none" spc="0" normalizeH="0" baseline="0" noProof="0" dirty="0">
                <a:ln>
                  <a:noFill/>
                </a:ln>
                <a:solidFill>
                  <a:srgbClr val="0070C0"/>
                </a:solidFill>
                <a:effectLst/>
                <a:uLnTx/>
                <a:uFillTx/>
                <a:latin typeface="Calibri" panose="020F0502020204030204"/>
                <a:ea typeface="+mn-ea"/>
                <a:cs typeface="+mn-cs"/>
              </a:rPr>
              <a:t>Un pasado siempre vivo ¿Qué conservamos de los pueblos prehispánicos?</a:t>
            </a:r>
            <a:endParaRPr kumimoji="0" lang="es-MX" sz="80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8571370"/>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
  <TotalTime>1063</TotalTime>
  <Words>412</Words>
  <Application>Microsoft Office PowerPoint</Application>
  <PresentationFormat>Panorámica</PresentationFormat>
  <Paragraphs>26</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Calibri</vt:lpstr>
      <vt:lpstr>Comic Sans MS</vt:lpstr>
      <vt:lpstr>Trebuchet MS</vt:lpstr>
      <vt:lpstr>Wingdings 3</vt:lpstr>
      <vt:lpstr>Faceta</vt:lpstr>
      <vt:lpstr>Presentación de PowerPoint</vt:lpstr>
      <vt:lpstr>  </vt:lpstr>
      <vt:lpstr>  </vt:lpstr>
      <vt:lpstr>  </vt:lpstr>
      <vt:lpstr>Presentación de PowerPoint</vt:lpstr>
      <vt:lpst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E.M.E: Realiza la página 15 del libro estudio de mi entidad LEIREM.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kary</dc:creator>
  <cp:lastModifiedBy>Liceo</cp:lastModifiedBy>
  <cp:revision>50</cp:revision>
  <dcterms:created xsi:type="dcterms:W3CDTF">2021-11-25T00:45:06Z</dcterms:created>
  <dcterms:modified xsi:type="dcterms:W3CDTF">2022-01-27T16:51:18Z</dcterms:modified>
</cp:coreProperties>
</file>