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1018" r:id="rId2"/>
    <p:sldId id="1019" r:id="rId3"/>
    <p:sldId id="1020" r:id="rId4"/>
    <p:sldId id="1021" r:id="rId5"/>
    <p:sldId id="1022" r:id="rId6"/>
    <p:sldId id="1023" r:id="rId7"/>
    <p:sldId id="1024" r:id="rId8"/>
    <p:sldId id="1025" r:id="rId9"/>
    <p:sldId id="1026" r:id="rId10"/>
    <p:sldId id="1027" r:id="rId11"/>
    <p:sldId id="1028" r:id="rId12"/>
    <p:sldId id="1029" r:id="rId13"/>
    <p:sldId id="1030" r:id="rId14"/>
    <p:sldId id="1031" r:id="rId15"/>
    <p:sldId id="1032" r:id="rId16"/>
    <p:sldId id="1033" r:id="rId17"/>
    <p:sldId id="1034" r:id="rId18"/>
    <p:sldId id="103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660"/>
  </p:normalViewPr>
  <p:slideViewPr>
    <p:cSldViewPr snapToGrid="0">
      <p:cViewPr varScale="1">
        <p:scale>
          <a:sx n="68" d="100"/>
          <a:sy n="68" d="100"/>
        </p:scale>
        <p:origin x="11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87974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331491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3236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129896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2513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771356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3709847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41631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61907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06334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343364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60920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225942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3548590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125675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F3806B-84B8-4C38-B863-A0930F1EF13E}" type="datetimeFigureOut">
              <a:rPr lang="es-MX" smtClean="0"/>
              <a:t>24/02/2022</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BD50046-107C-4EDA-8AEE-E13B4FD9BC6A}" type="slidenum">
              <a:rPr lang="es-MX" smtClean="0"/>
              <a:t>‹Nº›</a:t>
            </a:fld>
            <a:endParaRPr lang="es-MX" dirty="0"/>
          </a:p>
        </p:txBody>
      </p:sp>
    </p:spTree>
    <p:extLst>
      <p:ext uri="{BB962C8B-B14F-4D97-AF65-F5344CB8AC3E}">
        <p14:creationId xmlns:p14="http://schemas.microsoft.com/office/powerpoint/2010/main" val="80251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F3806B-84B8-4C38-B863-A0930F1EF13E}" type="datetimeFigureOut">
              <a:rPr lang="es-MX" smtClean="0"/>
              <a:t>24/02/2022</a:t>
            </a:fld>
            <a:endParaRPr lang="es-MX"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BD50046-107C-4EDA-8AEE-E13B4FD9BC6A}" type="slidenum">
              <a:rPr lang="es-MX" smtClean="0"/>
              <a:t>‹Nº›</a:t>
            </a:fld>
            <a:endParaRPr lang="es-MX" dirty="0"/>
          </a:p>
        </p:txBody>
      </p:sp>
    </p:spTree>
    <p:extLst>
      <p:ext uri="{BB962C8B-B14F-4D97-AF65-F5344CB8AC3E}">
        <p14:creationId xmlns:p14="http://schemas.microsoft.com/office/powerpoint/2010/main" val="32879103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rgbClr val="C62A9D"/>
          </a:fgClr>
          <a:bgClr>
            <a:schemeClr val="bg1"/>
          </a:bgClr>
        </a:pattFill>
        <a:effectLst/>
      </p:bgPr>
    </p:bg>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2179638"/>
            <a:ext cx="9144000" cy="2387600"/>
          </a:xfrm>
        </p:spPr>
        <p:txBody>
          <a:bodyPr>
            <a:normAutofit/>
          </a:bodyPr>
          <a:lstStyle/>
          <a:p>
            <a:pPr algn="ctr"/>
            <a:r>
              <a:rPr lang="es-MX" sz="7200" b="1" dirty="0">
                <a:solidFill>
                  <a:schemeClr val="bg1"/>
                </a:solidFill>
                <a:latin typeface="Comic Sans MS" panose="030F0702030302020204" pitchFamily="66" charset="0"/>
              </a:rPr>
              <a:t>  </a:t>
            </a:r>
          </a:p>
        </p:txBody>
      </p:sp>
      <p:sp>
        <p:nvSpPr>
          <p:cNvPr id="5" name="CuadroTexto 4"/>
          <p:cNvSpPr txBox="1"/>
          <p:nvPr/>
        </p:nvSpPr>
        <p:spPr>
          <a:xfrm>
            <a:off x="227527" y="1218610"/>
            <a:ext cx="11964473"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40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lang="es-MX" sz="8000" b="1" dirty="0">
                <a:solidFill>
                  <a:srgbClr val="002060"/>
                </a:solidFill>
                <a:latin typeface="Calibri" panose="020F0502020204030204"/>
              </a:rPr>
              <a:t>G</a:t>
            </a:r>
            <a:r>
              <a:rPr kumimoji="0" lang="es-MX" sz="8000" b="1" i="0" u="none" strike="noStrike" kern="1200" cap="none" spc="0" normalizeH="0" baseline="0" noProof="0" dirty="0" err="1">
                <a:ln>
                  <a:noFill/>
                </a:ln>
                <a:solidFill>
                  <a:srgbClr val="002060"/>
                </a:solidFill>
                <a:effectLst/>
                <a:uLnTx/>
                <a:uFillTx/>
                <a:latin typeface="Calibri" panose="020F0502020204030204"/>
                <a:ea typeface="+mn-ea"/>
                <a:cs typeface="+mn-cs"/>
              </a:rPr>
              <a:t>obierno</a:t>
            </a:r>
            <a:r>
              <a:rPr kumimoji="0" lang="es-MX" sz="8000" b="1" i="0" u="none" strike="noStrike" kern="1200" cap="none" spc="0" normalizeH="0" baseline="0" noProof="0" dirty="0">
                <a:ln>
                  <a:noFill/>
                </a:ln>
                <a:solidFill>
                  <a:srgbClr val="002060"/>
                </a:solidFill>
                <a:effectLst/>
                <a:uLnTx/>
                <a:uFillTx/>
                <a:latin typeface="Calibri" panose="020F0502020204030204"/>
                <a:ea typeface="+mn-ea"/>
                <a:cs typeface="+mn-cs"/>
              </a:rPr>
              <a:t> y sociedad en los pueblos y en las ciudades virreinales </a:t>
            </a:r>
          </a:p>
        </p:txBody>
      </p:sp>
    </p:spTree>
    <p:extLst>
      <p:ext uri="{BB962C8B-B14F-4D97-AF65-F5344CB8AC3E}">
        <p14:creationId xmlns:p14="http://schemas.microsoft.com/office/powerpoint/2010/main" val="237376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303" y="229772"/>
            <a:ext cx="11041053" cy="1320800"/>
          </a:xfrm>
        </p:spPr>
        <p:txBody>
          <a:bodyPr>
            <a:normAutofit fontScale="90000"/>
          </a:bodyPr>
          <a:lstStyle/>
          <a:p>
            <a:r>
              <a:rPr lang="es-ES" sz="4000" b="1" dirty="0">
                <a:solidFill>
                  <a:srgbClr val="002060"/>
                </a:solidFill>
              </a:rPr>
              <a:t>Las ciudades de Puebla fueron de las más ricas de todo el Virreinato. Las riquezas eran producto de la variedad de actividades que se realizaban en la región. Por una parte, se encontraba la industria ganadera del valle de Tehuacán, la cual impulsó no sólo el comercio de carne vacuna, porcina y bovina, sino también la fabricación de otros productos derivados del ganado, como el cuero, las velas y el jabón. </a:t>
            </a:r>
            <a:endParaRPr lang="es-MX" dirty="0"/>
          </a:p>
        </p:txBody>
      </p:sp>
    </p:spTree>
    <p:extLst>
      <p:ext uri="{BB962C8B-B14F-4D97-AF65-F5344CB8AC3E}">
        <p14:creationId xmlns:p14="http://schemas.microsoft.com/office/powerpoint/2010/main" val="5294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303" y="229772"/>
            <a:ext cx="11041053" cy="1320800"/>
          </a:xfrm>
        </p:spPr>
        <p:txBody>
          <a:bodyPr>
            <a:noAutofit/>
          </a:bodyPr>
          <a:lstStyle/>
          <a:p>
            <a:r>
              <a:rPr lang="es-ES" b="1" dirty="0">
                <a:solidFill>
                  <a:srgbClr val="002060"/>
                </a:solidFill>
              </a:rPr>
              <a:t>La región de </a:t>
            </a:r>
            <a:r>
              <a:rPr lang="es-ES" b="1" dirty="0" err="1">
                <a:solidFill>
                  <a:srgbClr val="002060"/>
                </a:solidFill>
              </a:rPr>
              <a:t>Izúcar</a:t>
            </a:r>
            <a:r>
              <a:rPr lang="es-ES" b="1" dirty="0">
                <a:solidFill>
                  <a:srgbClr val="002060"/>
                </a:solidFill>
              </a:rPr>
              <a:t> fue una importante productora de caña, de modo que gran parte del azúcar que consumían los habitantes de todo el Virreinato era producida en la provincia de Puebla. ¡No debe extrañarnos que Puebla se convirtiera en un centro de confección de deliciosos dulces y postres! De hecho, la Casa del Alfeñique, hoy museo, debe su nombre al dulce que lleva este mismo nombre. El dulce</a:t>
            </a:r>
            <a:br>
              <a:rPr lang="es-ES" b="1" dirty="0">
                <a:solidFill>
                  <a:srgbClr val="002060"/>
                </a:solidFill>
              </a:rPr>
            </a:br>
            <a:r>
              <a:rPr lang="es-ES" b="1" dirty="0">
                <a:solidFill>
                  <a:srgbClr val="002060"/>
                </a:solidFill>
              </a:rPr>
              <a:t>es elaborado a base de azúcar y clara de huevo, y su apariencia es similar a la del yeso con el que se construyó el edificio.</a:t>
            </a:r>
            <a:endParaRPr lang="es-MX" b="1" dirty="0">
              <a:solidFill>
                <a:srgbClr val="002060"/>
              </a:solidFill>
            </a:endParaRPr>
          </a:p>
        </p:txBody>
      </p:sp>
    </p:spTree>
    <p:extLst>
      <p:ext uri="{BB962C8B-B14F-4D97-AF65-F5344CB8AC3E}">
        <p14:creationId xmlns:p14="http://schemas.microsoft.com/office/powerpoint/2010/main" val="243117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7166" y="0"/>
            <a:ext cx="11547491" cy="1320800"/>
          </a:xfrm>
        </p:spPr>
        <p:txBody>
          <a:bodyPr>
            <a:normAutofit fontScale="90000"/>
          </a:bodyPr>
          <a:lstStyle/>
          <a:p>
            <a:r>
              <a:rPr lang="es-ES" sz="4000" b="1" dirty="0">
                <a:solidFill>
                  <a:srgbClr val="002060"/>
                </a:solidFill>
              </a:rPr>
              <a:t>Otra actividad económica que floreció en Puebla fue el comercio de la grana cochinilla, un insecto que crece en los nopales y con el cual se produce un tinte para pintar de color rojizo pieles y telas. La</a:t>
            </a:r>
            <a:br>
              <a:rPr lang="es-ES" sz="4000" b="1" dirty="0">
                <a:solidFill>
                  <a:srgbClr val="002060"/>
                </a:solidFill>
              </a:rPr>
            </a:br>
            <a:r>
              <a:rPr lang="es-ES" sz="4000" b="1" dirty="0">
                <a:solidFill>
                  <a:srgbClr val="002060"/>
                </a:solidFill>
              </a:rPr>
              <a:t>grana cochinilla fue muy popular en otras regiones del Virreinato y hasta en Europa.</a:t>
            </a:r>
            <a:br>
              <a:rPr lang="es-ES" sz="4000" b="1" dirty="0">
                <a:solidFill>
                  <a:srgbClr val="002060"/>
                </a:solidFill>
              </a:rPr>
            </a:br>
            <a:r>
              <a:rPr lang="es-ES" sz="4000" b="1" dirty="0">
                <a:solidFill>
                  <a:srgbClr val="002060"/>
                </a:solidFill>
              </a:rPr>
              <a:t>Pero, sin duda, fue la industria textil la que más enriqueció a Puebla. Los textiles elaborados en los obrajes, pequeñas industrias textiles que funcionaron hasta el siglo XIX, fueron reconocidos por su calidad en lugares tan alejados como el reino de Perú.</a:t>
            </a:r>
            <a:endParaRPr lang="es-MX" sz="4000" b="1" dirty="0">
              <a:solidFill>
                <a:srgbClr val="002060"/>
              </a:solidFill>
            </a:endParaRPr>
          </a:p>
        </p:txBody>
      </p:sp>
    </p:spTree>
    <p:extLst>
      <p:ext uri="{BB962C8B-B14F-4D97-AF65-F5344CB8AC3E}">
        <p14:creationId xmlns:p14="http://schemas.microsoft.com/office/powerpoint/2010/main" val="90632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302" y="201637"/>
            <a:ext cx="11645965" cy="1320800"/>
          </a:xfrm>
        </p:spPr>
        <p:txBody>
          <a:bodyPr>
            <a:normAutofit fontScale="90000"/>
          </a:bodyPr>
          <a:lstStyle/>
          <a:p>
            <a:r>
              <a:rPr lang="es-ES" sz="4000" b="1" dirty="0">
                <a:solidFill>
                  <a:srgbClr val="002060"/>
                </a:solidFill>
              </a:rPr>
              <a:t>La estratégica ubicación de la provincia de Puebla, en el centro del Virreinato, permitió a sus habitantes beneficiarse del comercio con otros reinos de América, con España (a través del puerto de Veracruz) e incluso con China. El contacto con China se hacía a través del puerto de Acapulco.</a:t>
            </a:r>
            <a:br>
              <a:rPr lang="es-ES" sz="4000" b="1" dirty="0">
                <a:solidFill>
                  <a:srgbClr val="002060"/>
                </a:solidFill>
              </a:rPr>
            </a:br>
            <a:r>
              <a:rPr lang="es-ES" sz="4000" b="1" dirty="0">
                <a:solidFill>
                  <a:srgbClr val="002060"/>
                </a:solidFill>
              </a:rPr>
              <a:t>Cada año, este puerto recibía a la Nao de China, un</a:t>
            </a:r>
            <a:br>
              <a:rPr lang="es-ES" sz="4000" b="1" dirty="0">
                <a:solidFill>
                  <a:srgbClr val="002060"/>
                </a:solidFill>
              </a:rPr>
            </a:br>
            <a:r>
              <a:rPr lang="es-ES" sz="4000" b="1" dirty="0">
                <a:solidFill>
                  <a:srgbClr val="002060"/>
                </a:solidFill>
              </a:rPr>
              <a:t>barco proveniente de Filipinas que llegaba cargado de mercancías muy codiciadas por los habitantes de Puebla: sedas, especias, té, objetos de marfil y maderas talladas, entre otras</a:t>
            </a:r>
            <a:r>
              <a:rPr lang="es-ES" dirty="0"/>
              <a:t>. </a:t>
            </a:r>
            <a:endParaRPr lang="es-MX" dirty="0"/>
          </a:p>
        </p:txBody>
      </p:sp>
    </p:spTree>
    <p:extLst>
      <p:ext uri="{BB962C8B-B14F-4D97-AF65-F5344CB8AC3E}">
        <p14:creationId xmlns:p14="http://schemas.microsoft.com/office/powerpoint/2010/main" val="343280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302" y="201637"/>
            <a:ext cx="11645965" cy="1320800"/>
          </a:xfrm>
        </p:spPr>
        <p:txBody>
          <a:bodyPr>
            <a:noAutofit/>
          </a:bodyPr>
          <a:lstStyle/>
          <a:p>
            <a:r>
              <a:rPr lang="es-ES" b="1" dirty="0">
                <a:solidFill>
                  <a:srgbClr val="002060"/>
                </a:solidFill>
              </a:rPr>
              <a:t>Por su parte, la Nao llevaba de regreso a Filipinas productos mexicanos, tales como plata y algunas plantas que con el tiempo se fueron aclimatando a aquellas tierras. </a:t>
            </a:r>
            <a:br>
              <a:rPr lang="es-ES" b="1" dirty="0">
                <a:solidFill>
                  <a:srgbClr val="002060"/>
                </a:solidFill>
              </a:rPr>
            </a:br>
            <a:r>
              <a:rPr lang="es-ES" b="1" dirty="0">
                <a:solidFill>
                  <a:srgbClr val="002060"/>
                </a:solidFill>
              </a:rPr>
              <a:t>La Nao de China marcó una época especial en la historia de Puebla, pues nunca antes ni después los poblanos estuvieron tan cerca de Asia.</a:t>
            </a:r>
            <a:br>
              <a:rPr lang="es-ES" b="1" dirty="0">
                <a:solidFill>
                  <a:srgbClr val="002060"/>
                </a:solidFill>
              </a:rPr>
            </a:br>
            <a:r>
              <a:rPr lang="es-ES" b="1" dirty="0">
                <a:solidFill>
                  <a:srgbClr val="002060"/>
                </a:solidFill>
              </a:rPr>
              <a:t>Las ciudades poblanas estuvieron organizadas</a:t>
            </a:r>
            <a:br>
              <a:rPr lang="es-ES" b="1" dirty="0">
                <a:solidFill>
                  <a:srgbClr val="002060"/>
                </a:solidFill>
              </a:rPr>
            </a:br>
            <a:r>
              <a:rPr lang="es-ES" b="1" dirty="0">
                <a:solidFill>
                  <a:srgbClr val="002060"/>
                </a:solidFill>
              </a:rPr>
              <a:t>en barrios y parroquias. Muchos de los barrios</a:t>
            </a:r>
            <a:br>
              <a:rPr lang="es-ES" b="1" dirty="0">
                <a:solidFill>
                  <a:srgbClr val="002060"/>
                </a:solidFill>
              </a:rPr>
            </a:br>
            <a:r>
              <a:rPr lang="es-ES" b="1" dirty="0">
                <a:solidFill>
                  <a:srgbClr val="002060"/>
                </a:solidFill>
              </a:rPr>
              <a:t>tenían la característica de agrupar a los artesanos de un mismo oficio. </a:t>
            </a:r>
            <a:endParaRPr lang="es-MX" b="1" dirty="0">
              <a:solidFill>
                <a:srgbClr val="002060"/>
              </a:solidFill>
            </a:endParaRPr>
          </a:p>
        </p:txBody>
      </p:sp>
    </p:spTree>
    <p:extLst>
      <p:ext uri="{BB962C8B-B14F-4D97-AF65-F5344CB8AC3E}">
        <p14:creationId xmlns:p14="http://schemas.microsoft.com/office/powerpoint/2010/main" val="357738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8" y="243840"/>
            <a:ext cx="11908562" cy="1320800"/>
          </a:xfrm>
        </p:spPr>
        <p:txBody>
          <a:bodyPr>
            <a:normAutofit fontScale="90000"/>
          </a:bodyPr>
          <a:lstStyle/>
          <a:p>
            <a:r>
              <a:rPr lang="es-ES" sz="4400" b="1" dirty="0">
                <a:solidFill>
                  <a:srgbClr val="002060"/>
                </a:solidFill>
              </a:rPr>
              <a:t>Había barrios de vidrieros, herreros, carpinteros, talabarteros y dulceros.</a:t>
            </a:r>
            <a:br>
              <a:rPr lang="es-ES" sz="4400" b="1" dirty="0">
                <a:solidFill>
                  <a:srgbClr val="002060"/>
                </a:solidFill>
              </a:rPr>
            </a:br>
            <a:r>
              <a:rPr lang="es-ES" sz="4400" b="1" dirty="0">
                <a:solidFill>
                  <a:srgbClr val="002060"/>
                </a:solidFill>
              </a:rPr>
              <a:t>Los barrios adquirían entonces el nombre</a:t>
            </a:r>
            <a:br>
              <a:rPr lang="es-ES" sz="4400" b="1" dirty="0">
                <a:solidFill>
                  <a:srgbClr val="002060"/>
                </a:solidFill>
              </a:rPr>
            </a:br>
            <a:r>
              <a:rPr lang="es-ES" sz="4400" b="1" dirty="0">
                <a:solidFill>
                  <a:srgbClr val="002060"/>
                </a:solidFill>
              </a:rPr>
              <a:t>del oficio que realizaba la mayoría de sus</a:t>
            </a:r>
            <a:br>
              <a:rPr lang="es-ES" sz="4400" b="1" dirty="0">
                <a:solidFill>
                  <a:srgbClr val="002060"/>
                </a:solidFill>
              </a:rPr>
            </a:br>
            <a:r>
              <a:rPr lang="es-ES" sz="4400" b="1" dirty="0">
                <a:solidFill>
                  <a:srgbClr val="002060"/>
                </a:solidFill>
              </a:rPr>
              <a:t>moradores. Así, por ejemplo, llegó a existir el</a:t>
            </a:r>
            <a:br>
              <a:rPr lang="es-ES" sz="4400" b="1" dirty="0">
                <a:solidFill>
                  <a:srgbClr val="002060"/>
                </a:solidFill>
              </a:rPr>
            </a:br>
            <a:r>
              <a:rPr lang="es-ES" sz="4400" b="1" dirty="0">
                <a:solidFill>
                  <a:srgbClr val="002060"/>
                </a:solidFill>
              </a:rPr>
              <a:t>barrio de los cacahuateros, quienes se dedicaban</a:t>
            </a:r>
            <a:br>
              <a:rPr lang="es-ES" sz="4400" b="1" dirty="0">
                <a:solidFill>
                  <a:srgbClr val="002060"/>
                </a:solidFill>
              </a:rPr>
            </a:br>
            <a:r>
              <a:rPr lang="es-ES" sz="4400" b="1" dirty="0">
                <a:solidFill>
                  <a:srgbClr val="002060"/>
                </a:solidFill>
              </a:rPr>
              <a:t>a tostar y pelar cacahuates. Numerosas calles de</a:t>
            </a:r>
            <a:br>
              <a:rPr lang="es-ES" sz="4400" b="1" dirty="0">
                <a:solidFill>
                  <a:srgbClr val="002060"/>
                </a:solidFill>
              </a:rPr>
            </a:br>
            <a:r>
              <a:rPr lang="es-ES" sz="4400" b="1" dirty="0">
                <a:solidFill>
                  <a:srgbClr val="002060"/>
                </a:solidFill>
              </a:rPr>
              <a:t>nuestras ciudades revelan aún el ordenamiento</a:t>
            </a:r>
            <a:br>
              <a:rPr lang="es-ES" sz="4400" b="1" dirty="0">
                <a:solidFill>
                  <a:srgbClr val="002060"/>
                </a:solidFill>
              </a:rPr>
            </a:br>
            <a:r>
              <a:rPr lang="es-ES" sz="4400" b="1" dirty="0">
                <a:solidFill>
                  <a:srgbClr val="002060"/>
                </a:solidFill>
              </a:rPr>
              <a:t>virreinal de los barrios.</a:t>
            </a:r>
            <a:br>
              <a:rPr lang="es-ES" dirty="0"/>
            </a:br>
            <a:endParaRPr lang="es-MX" dirty="0"/>
          </a:p>
        </p:txBody>
      </p:sp>
    </p:spTree>
    <p:extLst>
      <p:ext uri="{BB962C8B-B14F-4D97-AF65-F5344CB8AC3E}">
        <p14:creationId xmlns:p14="http://schemas.microsoft.com/office/powerpoint/2010/main" val="148981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8" y="243840"/>
            <a:ext cx="11908562" cy="1320800"/>
          </a:xfrm>
        </p:spPr>
        <p:txBody>
          <a:bodyPr>
            <a:normAutofit fontScale="90000"/>
          </a:bodyPr>
          <a:lstStyle/>
          <a:p>
            <a:r>
              <a:rPr lang="es-ES" sz="4000" b="1" dirty="0">
                <a:solidFill>
                  <a:srgbClr val="002060"/>
                </a:solidFill>
              </a:rPr>
              <a:t>En muchas de las ciudades virreinales existieron</a:t>
            </a:r>
            <a:br>
              <a:rPr lang="es-ES" sz="4000" b="1" dirty="0">
                <a:solidFill>
                  <a:srgbClr val="002060"/>
                </a:solidFill>
              </a:rPr>
            </a:br>
            <a:r>
              <a:rPr lang="es-ES" sz="4000" b="1" dirty="0">
                <a:solidFill>
                  <a:srgbClr val="002060"/>
                </a:solidFill>
              </a:rPr>
              <a:t>barrios ubicados en sus márgenes, donde</a:t>
            </a:r>
            <a:br>
              <a:rPr lang="es-ES" sz="4000" b="1" dirty="0">
                <a:solidFill>
                  <a:srgbClr val="002060"/>
                </a:solidFill>
              </a:rPr>
            </a:br>
            <a:r>
              <a:rPr lang="es-ES" sz="4000" b="1" dirty="0">
                <a:solidFill>
                  <a:srgbClr val="002060"/>
                </a:solidFill>
              </a:rPr>
              <a:t>solamente habitaban indígenas. Santa Cruz</a:t>
            </a:r>
            <a:br>
              <a:rPr lang="es-ES" sz="4000" b="1" dirty="0">
                <a:solidFill>
                  <a:srgbClr val="002060"/>
                </a:solidFill>
              </a:rPr>
            </a:br>
            <a:r>
              <a:rPr lang="es-ES" sz="4000" b="1" dirty="0">
                <a:solidFill>
                  <a:srgbClr val="002060"/>
                </a:solidFill>
              </a:rPr>
              <a:t>y </a:t>
            </a:r>
            <a:r>
              <a:rPr lang="es-ES" sz="4000" b="1" dirty="0" err="1">
                <a:solidFill>
                  <a:srgbClr val="002060"/>
                </a:solidFill>
              </a:rPr>
              <a:t>Analco</a:t>
            </a:r>
            <a:r>
              <a:rPr lang="es-ES" sz="4000" b="1" dirty="0">
                <a:solidFill>
                  <a:srgbClr val="002060"/>
                </a:solidFill>
              </a:rPr>
              <a:t> fueron los barrios indígenas más conocidos</a:t>
            </a:r>
            <a:br>
              <a:rPr lang="es-ES" sz="4000" b="1" dirty="0">
                <a:solidFill>
                  <a:srgbClr val="002060"/>
                </a:solidFill>
              </a:rPr>
            </a:br>
            <a:r>
              <a:rPr lang="es-ES" sz="4000" b="1" dirty="0">
                <a:solidFill>
                  <a:srgbClr val="002060"/>
                </a:solidFill>
              </a:rPr>
              <a:t>en Puebla de los Ángeles.</a:t>
            </a:r>
            <a:br>
              <a:rPr lang="es-ES" sz="4000" b="1" dirty="0">
                <a:solidFill>
                  <a:srgbClr val="002060"/>
                </a:solidFill>
              </a:rPr>
            </a:br>
            <a:r>
              <a:rPr lang="es-ES" sz="4000" b="1" dirty="0">
                <a:solidFill>
                  <a:srgbClr val="002060"/>
                </a:solidFill>
              </a:rPr>
              <a:t>Las parroquias fueron, por otra parte, creación</a:t>
            </a:r>
            <a:br>
              <a:rPr lang="es-ES" sz="4000" b="1" dirty="0">
                <a:solidFill>
                  <a:srgbClr val="002060"/>
                </a:solidFill>
              </a:rPr>
            </a:br>
            <a:r>
              <a:rPr lang="es-ES" sz="4000" b="1" dirty="0">
                <a:solidFill>
                  <a:srgbClr val="002060"/>
                </a:solidFill>
              </a:rPr>
              <a:t>de la Iglesia para poder llevar un mejor control de</a:t>
            </a:r>
            <a:br>
              <a:rPr lang="es-ES" sz="4000" b="1" dirty="0">
                <a:solidFill>
                  <a:srgbClr val="002060"/>
                </a:solidFill>
              </a:rPr>
            </a:br>
            <a:r>
              <a:rPr lang="es-ES" sz="4000" b="1" dirty="0">
                <a:solidFill>
                  <a:srgbClr val="002060"/>
                </a:solidFill>
              </a:rPr>
              <a:t>la población. </a:t>
            </a:r>
            <a:br>
              <a:rPr lang="es-ES" sz="4000" b="1" dirty="0">
                <a:solidFill>
                  <a:srgbClr val="002060"/>
                </a:solidFill>
              </a:rPr>
            </a:br>
            <a:r>
              <a:rPr lang="es-ES" sz="4000" b="1" dirty="0">
                <a:solidFill>
                  <a:srgbClr val="002060"/>
                </a:solidFill>
              </a:rPr>
              <a:t>Las parroquias funcionaban como</a:t>
            </a:r>
            <a:br>
              <a:rPr lang="es-ES" sz="4000" b="1" dirty="0">
                <a:solidFill>
                  <a:srgbClr val="002060"/>
                </a:solidFill>
              </a:rPr>
            </a:br>
            <a:r>
              <a:rPr lang="es-ES" sz="4000" b="1" dirty="0">
                <a:solidFill>
                  <a:srgbClr val="002060"/>
                </a:solidFill>
              </a:rPr>
              <a:t>especies de barrios que se formaban en torno a</a:t>
            </a:r>
            <a:br>
              <a:rPr lang="es-ES" sz="4000" b="1" dirty="0">
                <a:solidFill>
                  <a:srgbClr val="002060"/>
                </a:solidFill>
              </a:rPr>
            </a:br>
            <a:r>
              <a:rPr lang="es-ES" sz="4000" b="1" dirty="0">
                <a:solidFill>
                  <a:srgbClr val="002060"/>
                </a:solidFill>
              </a:rPr>
              <a:t>un templo en particular.</a:t>
            </a:r>
            <a:br>
              <a:rPr lang="es-ES" dirty="0"/>
            </a:br>
            <a:r>
              <a:rPr lang="es-ES" dirty="0"/>
              <a:t> </a:t>
            </a:r>
            <a:endParaRPr lang="es-MX" dirty="0"/>
          </a:p>
        </p:txBody>
      </p:sp>
    </p:spTree>
    <p:extLst>
      <p:ext uri="{BB962C8B-B14F-4D97-AF65-F5344CB8AC3E}">
        <p14:creationId xmlns:p14="http://schemas.microsoft.com/office/powerpoint/2010/main" val="3377620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8" y="243840"/>
            <a:ext cx="11908562" cy="1320800"/>
          </a:xfrm>
        </p:spPr>
        <p:txBody>
          <a:bodyPr>
            <a:normAutofit fontScale="90000"/>
          </a:bodyPr>
          <a:lstStyle/>
          <a:p>
            <a:br>
              <a:rPr lang="es-ES" dirty="0"/>
            </a:br>
            <a:r>
              <a:rPr lang="es-ES" dirty="0"/>
              <a:t> </a:t>
            </a:r>
            <a:r>
              <a:rPr lang="es-ES" sz="4000" b="1" dirty="0">
                <a:solidFill>
                  <a:srgbClr val="002060"/>
                </a:solidFill>
              </a:rPr>
              <a:t>En la ciudad de Puebla existió el templo del Sagrario, la iglesia de San José, la de San Sebastián, entre muchos otros recintos</a:t>
            </a:r>
            <a:br>
              <a:rPr lang="es-ES" sz="4000" b="1" dirty="0">
                <a:solidFill>
                  <a:srgbClr val="002060"/>
                </a:solidFill>
              </a:rPr>
            </a:br>
            <a:r>
              <a:rPr lang="es-ES" sz="4000" b="1" dirty="0">
                <a:solidFill>
                  <a:srgbClr val="002060"/>
                </a:solidFill>
              </a:rPr>
              <a:t>religiosos. Cada parroquia celebraba su propia</a:t>
            </a:r>
            <a:br>
              <a:rPr lang="es-ES" sz="4000" b="1" dirty="0">
                <a:solidFill>
                  <a:srgbClr val="002060"/>
                </a:solidFill>
              </a:rPr>
            </a:br>
            <a:r>
              <a:rPr lang="es-ES" sz="4000" b="1" dirty="0">
                <a:solidFill>
                  <a:srgbClr val="002060"/>
                </a:solidFill>
              </a:rPr>
              <a:t>fiesta una vez al año, el día de su santo protector.</a:t>
            </a:r>
            <a:endParaRPr lang="es-MX" sz="4000" b="1" dirty="0">
              <a:solidFill>
                <a:srgbClr val="002060"/>
              </a:solidFill>
            </a:endParaRPr>
          </a:p>
        </p:txBody>
      </p:sp>
    </p:spTree>
    <p:extLst>
      <p:ext uri="{BB962C8B-B14F-4D97-AF65-F5344CB8AC3E}">
        <p14:creationId xmlns:p14="http://schemas.microsoft.com/office/powerpoint/2010/main" val="2045889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pic>
        <p:nvPicPr>
          <p:cNvPr id="3" name="Imagen 2"/>
          <p:cNvPicPr>
            <a:picLocks noChangeAspect="1"/>
          </p:cNvPicPr>
          <p:nvPr/>
        </p:nvPicPr>
        <p:blipFill rotWithShape="1">
          <a:blip r:embed="rId2"/>
          <a:srcRect l="49531" t="38318" r="17384" b="15336"/>
          <a:stretch/>
        </p:blipFill>
        <p:spPr>
          <a:xfrm>
            <a:off x="267285" y="227037"/>
            <a:ext cx="10396026" cy="6403926"/>
          </a:xfrm>
          <a:prstGeom prst="rect">
            <a:avLst/>
          </a:prstGeom>
        </p:spPr>
      </p:pic>
    </p:spTree>
    <p:extLst>
      <p:ext uri="{BB962C8B-B14F-4D97-AF65-F5344CB8AC3E}">
        <p14:creationId xmlns:p14="http://schemas.microsoft.com/office/powerpoint/2010/main" val="91793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C5BEFB-51FF-4DFC-A190-CE8293AC9D28}"/>
              </a:ext>
            </a:extLst>
          </p:cNvPr>
          <p:cNvSpPr>
            <a:spLocks noGrp="1"/>
          </p:cNvSpPr>
          <p:nvPr>
            <p:ph type="title"/>
          </p:nvPr>
        </p:nvSpPr>
        <p:spPr>
          <a:xfrm>
            <a:off x="156829" y="426720"/>
            <a:ext cx="11547491" cy="1320800"/>
          </a:xfrm>
        </p:spPr>
        <p:txBody>
          <a:bodyPr>
            <a:normAutofit fontScale="90000"/>
          </a:bodyPr>
          <a:lstStyle/>
          <a:p>
            <a:r>
              <a:rPr lang="es-ES" sz="4900" b="1" dirty="0">
                <a:solidFill>
                  <a:srgbClr val="002060"/>
                </a:solidFill>
              </a:rPr>
              <a:t>Las ciudades del valle de Puebla fueron reunidas bajo un solo gobierno, al cual se le llamó el Virreinato de Nueva España, porque el poder estaba en manos de</a:t>
            </a:r>
            <a:br>
              <a:rPr lang="es-ES" sz="4900" b="1" dirty="0">
                <a:solidFill>
                  <a:srgbClr val="002060"/>
                </a:solidFill>
              </a:rPr>
            </a:br>
            <a:r>
              <a:rPr lang="es-ES" sz="4900" b="1" dirty="0">
                <a:solidFill>
                  <a:srgbClr val="002060"/>
                </a:solidFill>
              </a:rPr>
              <a:t>un virrey, quien era a su vez elegido por el rey de España para representarlo en América.</a:t>
            </a:r>
            <a:br>
              <a:rPr lang="es-ES" dirty="0"/>
            </a:br>
            <a:endParaRPr lang="es-MX" dirty="0"/>
          </a:p>
        </p:txBody>
      </p:sp>
    </p:spTree>
    <p:extLst>
      <p:ext uri="{BB962C8B-B14F-4D97-AF65-F5344CB8AC3E}">
        <p14:creationId xmlns:p14="http://schemas.microsoft.com/office/powerpoint/2010/main" val="10109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C5BEFB-51FF-4DFC-A190-CE8293AC9D28}"/>
              </a:ext>
            </a:extLst>
          </p:cNvPr>
          <p:cNvSpPr>
            <a:spLocks noGrp="1"/>
          </p:cNvSpPr>
          <p:nvPr>
            <p:ph type="title"/>
          </p:nvPr>
        </p:nvSpPr>
        <p:spPr>
          <a:xfrm>
            <a:off x="156829" y="426720"/>
            <a:ext cx="11674100" cy="1320800"/>
          </a:xfrm>
        </p:spPr>
        <p:txBody>
          <a:bodyPr>
            <a:noAutofit/>
          </a:bodyPr>
          <a:lstStyle/>
          <a:p>
            <a:r>
              <a:rPr lang="es-ES" b="1" dirty="0">
                <a:solidFill>
                  <a:srgbClr val="002060"/>
                </a:solidFill>
              </a:rPr>
              <a:t>Los dominios del Virreinato de Nueva España fueron tan extensos que cubrieron regiones a lo largo y</a:t>
            </a:r>
            <a:br>
              <a:rPr lang="es-ES" b="1" dirty="0">
                <a:solidFill>
                  <a:srgbClr val="002060"/>
                </a:solidFill>
              </a:rPr>
            </a:br>
            <a:r>
              <a:rPr lang="es-ES" b="1" dirty="0">
                <a:solidFill>
                  <a:srgbClr val="002060"/>
                </a:solidFill>
              </a:rPr>
              <a:t>ancho del mundo: una gran parte de lo que actualmente es Estados Unidos (California, Colorado,</a:t>
            </a:r>
            <a:br>
              <a:rPr lang="es-ES" b="1" dirty="0">
                <a:solidFill>
                  <a:srgbClr val="002060"/>
                </a:solidFill>
              </a:rPr>
            </a:br>
            <a:r>
              <a:rPr lang="es-ES" b="1" dirty="0">
                <a:solidFill>
                  <a:srgbClr val="002060"/>
                </a:solidFill>
              </a:rPr>
              <a:t>Nevada, Nuevo México, Arizona, Texas, </a:t>
            </a:r>
            <a:r>
              <a:rPr lang="es-ES" b="1" dirty="0" err="1">
                <a:solidFill>
                  <a:srgbClr val="002060"/>
                </a:solidFill>
              </a:rPr>
              <a:t>Oregon</a:t>
            </a:r>
            <a:r>
              <a:rPr lang="es-ES" b="1" dirty="0">
                <a:solidFill>
                  <a:srgbClr val="002060"/>
                </a:solidFill>
              </a:rPr>
              <a:t>, Washington, Florida, partes de Idaho, Montana,</a:t>
            </a:r>
            <a:br>
              <a:rPr lang="es-ES" b="1" dirty="0">
                <a:solidFill>
                  <a:srgbClr val="002060"/>
                </a:solidFill>
              </a:rPr>
            </a:br>
            <a:r>
              <a:rPr lang="es-ES" b="1" dirty="0">
                <a:solidFill>
                  <a:srgbClr val="002060"/>
                </a:solidFill>
              </a:rPr>
              <a:t>Wyoming, Kansas, Oklahoma, </a:t>
            </a:r>
            <a:r>
              <a:rPr lang="es-ES" b="1" dirty="0" err="1">
                <a:solidFill>
                  <a:srgbClr val="002060"/>
                </a:solidFill>
              </a:rPr>
              <a:t>Louisiana</a:t>
            </a:r>
            <a:r>
              <a:rPr lang="es-ES" b="1" dirty="0">
                <a:solidFill>
                  <a:srgbClr val="002060"/>
                </a:solidFill>
              </a:rPr>
              <a:t>), Centroamérica, Cuba, e incluso territorios en Asia y Oceanía (Filipinas y las Islas Marianas).</a:t>
            </a:r>
            <a:endParaRPr lang="es-MX" b="1" dirty="0">
              <a:solidFill>
                <a:srgbClr val="002060"/>
              </a:solidFill>
            </a:endParaRPr>
          </a:p>
        </p:txBody>
      </p:sp>
    </p:spTree>
    <p:extLst>
      <p:ext uri="{BB962C8B-B14F-4D97-AF65-F5344CB8AC3E}">
        <p14:creationId xmlns:p14="http://schemas.microsoft.com/office/powerpoint/2010/main" val="62241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964" y="201637"/>
            <a:ext cx="11772574" cy="1320800"/>
          </a:xfrm>
        </p:spPr>
        <p:txBody>
          <a:bodyPr>
            <a:noAutofit/>
          </a:bodyPr>
          <a:lstStyle/>
          <a:p>
            <a:r>
              <a:rPr lang="es-ES" sz="4000" b="1" dirty="0">
                <a:solidFill>
                  <a:srgbClr val="002060"/>
                </a:solidFill>
              </a:rPr>
              <a:t>Para facilitar el control de esta enorme posesión</a:t>
            </a:r>
            <a:br>
              <a:rPr lang="es-ES" sz="4000" b="1" dirty="0">
                <a:solidFill>
                  <a:srgbClr val="002060"/>
                </a:solidFill>
              </a:rPr>
            </a:br>
            <a:r>
              <a:rPr lang="es-ES" sz="4000" b="1" dirty="0">
                <a:solidFill>
                  <a:srgbClr val="002060"/>
                </a:solidFill>
              </a:rPr>
              <a:t>territorial, el Virreinato de Nueva España fue subdividido en diferentes reinos y capitanías, los cuales a su vez estuvieron conformados por provincias, corregimientos y alcaldías. Así pues, las ciudades extendidas por todo el valle de Puebla y una parte de Tlaxcala fueron convertidas a una sola provincia, a la que se le dio el nombre de Puebla.</a:t>
            </a:r>
            <a:endParaRPr lang="es-MX" dirty="0"/>
          </a:p>
        </p:txBody>
      </p:sp>
    </p:spTree>
    <p:extLst>
      <p:ext uri="{BB962C8B-B14F-4D97-AF65-F5344CB8AC3E}">
        <p14:creationId xmlns:p14="http://schemas.microsoft.com/office/powerpoint/2010/main" val="65088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964" y="201637"/>
            <a:ext cx="11772574" cy="1320800"/>
          </a:xfrm>
        </p:spPr>
        <p:txBody>
          <a:bodyPr>
            <a:normAutofit fontScale="90000"/>
          </a:bodyPr>
          <a:lstStyle/>
          <a:p>
            <a:r>
              <a:rPr lang="es-ES" sz="4400" b="1" dirty="0">
                <a:solidFill>
                  <a:srgbClr val="002060"/>
                </a:solidFill>
              </a:rPr>
              <a:t>En aquel entonces, los límites de la provincia de Puebla rebasaban por mucho los de la entidad que actualmente conocemos como estado de Puebla.</a:t>
            </a:r>
            <a:br>
              <a:rPr lang="es-ES" sz="4400" b="1" dirty="0">
                <a:solidFill>
                  <a:srgbClr val="002060"/>
                </a:solidFill>
              </a:rPr>
            </a:br>
            <a:r>
              <a:rPr lang="es-ES" sz="4400" b="1" dirty="0">
                <a:solidFill>
                  <a:srgbClr val="002060"/>
                </a:solidFill>
              </a:rPr>
              <a:t>El nuevo régimen virreinal transformó la</a:t>
            </a:r>
            <a:br>
              <a:rPr lang="es-ES" sz="4400" b="1" dirty="0">
                <a:solidFill>
                  <a:srgbClr val="002060"/>
                </a:solidFill>
              </a:rPr>
            </a:br>
            <a:r>
              <a:rPr lang="es-ES" sz="4400" b="1" dirty="0">
                <a:solidFill>
                  <a:srgbClr val="002060"/>
                </a:solidFill>
              </a:rPr>
              <a:t>organización de las ciudades prehispánicas. Para</a:t>
            </a:r>
            <a:br>
              <a:rPr lang="es-ES" sz="4400" b="1" dirty="0">
                <a:solidFill>
                  <a:srgbClr val="002060"/>
                </a:solidFill>
              </a:rPr>
            </a:br>
            <a:r>
              <a:rPr lang="es-ES" sz="4400" b="1" dirty="0">
                <a:solidFill>
                  <a:srgbClr val="002060"/>
                </a:solidFill>
              </a:rPr>
              <a:t>empezar, la autoridad de los gobernantes indígenas fue sometida al poder de los conquistadores, ahora convertidos en encomenderos y alcaldes mayores.</a:t>
            </a:r>
            <a:br>
              <a:rPr lang="es-ES" dirty="0"/>
            </a:br>
            <a:r>
              <a:rPr lang="es-ES" dirty="0"/>
              <a:t>.</a:t>
            </a:r>
            <a:endParaRPr lang="es-MX" dirty="0"/>
          </a:p>
        </p:txBody>
      </p:sp>
    </p:spTree>
    <p:extLst>
      <p:ext uri="{BB962C8B-B14F-4D97-AF65-F5344CB8AC3E}">
        <p14:creationId xmlns:p14="http://schemas.microsoft.com/office/powerpoint/2010/main" val="1223495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964" y="201637"/>
            <a:ext cx="11772574" cy="1320800"/>
          </a:xfrm>
        </p:spPr>
        <p:txBody>
          <a:bodyPr>
            <a:noAutofit/>
          </a:bodyPr>
          <a:lstStyle/>
          <a:p>
            <a:r>
              <a:rPr lang="es-ES" b="1" dirty="0">
                <a:solidFill>
                  <a:srgbClr val="002060"/>
                </a:solidFill>
              </a:rPr>
              <a:t>Los antiguos poblados fueron progresivamente</a:t>
            </a:r>
            <a:br>
              <a:rPr lang="es-ES" b="1" dirty="0">
                <a:solidFill>
                  <a:srgbClr val="002060"/>
                </a:solidFill>
              </a:rPr>
            </a:br>
            <a:r>
              <a:rPr lang="es-ES" b="1" dirty="0">
                <a:solidFill>
                  <a:srgbClr val="002060"/>
                </a:solidFill>
              </a:rPr>
              <a:t>transformados en ciudades al estilo europeo, de</a:t>
            </a:r>
            <a:br>
              <a:rPr lang="es-ES" b="1" dirty="0">
                <a:solidFill>
                  <a:srgbClr val="002060"/>
                </a:solidFill>
              </a:rPr>
            </a:br>
            <a:r>
              <a:rPr lang="es-ES" b="1" dirty="0">
                <a:solidFill>
                  <a:srgbClr val="002060"/>
                </a:solidFill>
              </a:rPr>
              <a:t>modo que los templos fueron sustituidos por iglesias</a:t>
            </a:r>
            <a:br>
              <a:rPr lang="es-ES" b="1" dirty="0">
                <a:solidFill>
                  <a:srgbClr val="002060"/>
                </a:solidFill>
              </a:rPr>
            </a:br>
            <a:r>
              <a:rPr lang="es-ES" b="1" dirty="0">
                <a:solidFill>
                  <a:srgbClr val="002060"/>
                </a:solidFill>
              </a:rPr>
              <a:t>cristianas, los centros ceremoniales se convirtieron</a:t>
            </a:r>
            <a:br>
              <a:rPr lang="es-ES" b="1" dirty="0">
                <a:solidFill>
                  <a:srgbClr val="002060"/>
                </a:solidFill>
              </a:rPr>
            </a:br>
            <a:r>
              <a:rPr lang="es-ES" b="1" dirty="0">
                <a:solidFill>
                  <a:srgbClr val="002060"/>
                </a:solidFill>
              </a:rPr>
              <a:t>en plazas donde se erigieron cabildos (instituciones</a:t>
            </a:r>
            <a:br>
              <a:rPr lang="es-ES" b="1" dirty="0">
                <a:solidFill>
                  <a:srgbClr val="002060"/>
                </a:solidFill>
              </a:rPr>
            </a:br>
            <a:r>
              <a:rPr lang="es-ES" b="1" dirty="0">
                <a:solidFill>
                  <a:srgbClr val="002060"/>
                </a:solidFill>
              </a:rPr>
              <a:t>de origen español que resolvían los problemas</a:t>
            </a:r>
            <a:br>
              <a:rPr lang="es-ES" b="1" dirty="0">
                <a:solidFill>
                  <a:srgbClr val="002060"/>
                </a:solidFill>
              </a:rPr>
            </a:br>
            <a:r>
              <a:rPr lang="es-ES" b="1" dirty="0">
                <a:solidFill>
                  <a:srgbClr val="002060"/>
                </a:solidFill>
              </a:rPr>
              <a:t>judiciales, administrativos, económicos y militares de</a:t>
            </a:r>
            <a:br>
              <a:rPr lang="es-ES" b="1" dirty="0">
                <a:solidFill>
                  <a:srgbClr val="002060"/>
                </a:solidFill>
              </a:rPr>
            </a:br>
            <a:r>
              <a:rPr lang="es-ES" b="1" dirty="0">
                <a:solidFill>
                  <a:srgbClr val="002060"/>
                </a:solidFill>
              </a:rPr>
              <a:t>los habitantes del municipio), y poco a poco se fueron instalando talleres y comercios que cambiaron el aspecto de las antiguas ciudades.</a:t>
            </a:r>
            <a:endParaRPr lang="es-MX" b="1" dirty="0">
              <a:solidFill>
                <a:srgbClr val="002060"/>
              </a:solidFill>
            </a:endParaRPr>
          </a:p>
        </p:txBody>
      </p:sp>
    </p:spTree>
    <p:extLst>
      <p:ext uri="{BB962C8B-B14F-4D97-AF65-F5344CB8AC3E}">
        <p14:creationId xmlns:p14="http://schemas.microsoft.com/office/powerpoint/2010/main" val="40070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9" y="314179"/>
            <a:ext cx="11575626" cy="1320800"/>
          </a:xfrm>
        </p:spPr>
        <p:txBody>
          <a:bodyPr>
            <a:normAutofit fontScale="90000"/>
          </a:bodyPr>
          <a:lstStyle/>
          <a:p>
            <a:r>
              <a:rPr lang="es-ES" sz="4000" b="1" dirty="0">
                <a:solidFill>
                  <a:srgbClr val="002060"/>
                </a:solidFill>
              </a:rPr>
              <a:t>Las ciudades virreinales en Puebla fueron muchas</a:t>
            </a:r>
            <a:br>
              <a:rPr lang="es-ES" sz="4000" b="1" dirty="0">
                <a:solidFill>
                  <a:srgbClr val="002060"/>
                </a:solidFill>
              </a:rPr>
            </a:br>
            <a:r>
              <a:rPr lang="es-ES" sz="4000" b="1" dirty="0">
                <a:solidFill>
                  <a:srgbClr val="002060"/>
                </a:solidFill>
              </a:rPr>
              <a:t>y prósperas. Podemos mencionar algunas como</a:t>
            </a:r>
            <a:br>
              <a:rPr lang="es-ES" sz="4000" b="1" dirty="0">
                <a:solidFill>
                  <a:srgbClr val="002060"/>
                </a:solidFill>
              </a:rPr>
            </a:br>
            <a:r>
              <a:rPr lang="es-ES" sz="4000" b="1" dirty="0">
                <a:solidFill>
                  <a:srgbClr val="002060"/>
                </a:solidFill>
              </a:rPr>
              <a:t>Tepeaca, Tehuacán, Atlixco, Cholula, Huejotzingo</a:t>
            </a:r>
            <a:br>
              <a:rPr lang="es-ES" sz="4000" b="1" dirty="0">
                <a:solidFill>
                  <a:srgbClr val="002060"/>
                </a:solidFill>
              </a:rPr>
            </a:br>
            <a:r>
              <a:rPr lang="es-ES" sz="4000" b="1" dirty="0">
                <a:solidFill>
                  <a:srgbClr val="002060"/>
                </a:solidFill>
              </a:rPr>
              <a:t>y </a:t>
            </a:r>
            <a:r>
              <a:rPr lang="es-ES" sz="4000" b="1" dirty="0" err="1">
                <a:solidFill>
                  <a:srgbClr val="002060"/>
                </a:solidFill>
              </a:rPr>
              <a:t>Huauchinango</a:t>
            </a:r>
            <a:r>
              <a:rPr lang="es-ES" sz="4000" b="1" dirty="0">
                <a:solidFill>
                  <a:srgbClr val="002060"/>
                </a:solidFill>
              </a:rPr>
              <a:t>, pero, sin duda, la principal fue</a:t>
            </a:r>
            <a:br>
              <a:rPr lang="es-ES" sz="4000" b="1" dirty="0">
                <a:solidFill>
                  <a:srgbClr val="002060"/>
                </a:solidFill>
              </a:rPr>
            </a:br>
            <a:r>
              <a:rPr lang="es-ES" sz="4000" b="1" dirty="0">
                <a:solidFill>
                  <a:srgbClr val="002060"/>
                </a:solidFill>
              </a:rPr>
              <a:t>Puebla. En 1531 fue construida la ciudad, que entonces recibió el nombre de Puebla de los Ángeles. Tanta era la emoción que provocaba la creación de esta nueva ciudad que se llegó a decir que “a la ciudad de los Ángeles no le falta nada de lo que requiere una ciudad para ser perfecta: montes, pastos, aguas, praderas, como todo lo demás</a:t>
            </a:r>
            <a:endParaRPr lang="es-MX" dirty="0"/>
          </a:p>
        </p:txBody>
      </p:sp>
    </p:spTree>
    <p:extLst>
      <p:ext uri="{BB962C8B-B14F-4D97-AF65-F5344CB8AC3E}">
        <p14:creationId xmlns:p14="http://schemas.microsoft.com/office/powerpoint/2010/main" val="423374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9" y="314179"/>
            <a:ext cx="11575626" cy="1320800"/>
          </a:xfrm>
        </p:spPr>
        <p:txBody>
          <a:bodyPr>
            <a:normAutofit fontScale="90000"/>
          </a:bodyPr>
          <a:lstStyle/>
          <a:p>
            <a:r>
              <a:rPr lang="es-ES" sz="4000" b="1" dirty="0">
                <a:solidFill>
                  <a:srgbClr val="002060"/>
                </a:solidFill>
              </a:rPr>
              <a:t>El sitio ocupado por la ciudad había sido conocido antiguamente con el nombre de </a:t>
            </a:r>
            <a:r>
              <a:rPr lang="es-ES" sz="4000" b="1" dirty="0" err="1">
                <a:solidFill>
                  <a:srgbClr val="002060"/>
                </a:solidFill>
              </a:rPr>
              <a:t>Cuetlaxcoapan</a:t>
            </a:r>
            <a:r>
              <a:rPr lang="es-ES" sz="4000" b="1" dirty="0">
                <a:solidFill>
                  <a:srgbClr val="002060"/>
                </a:solidFill>
              </a:rPr>
              <a:t>, que significa "lugar donde cambian de piel las víboras", mencionándose también el nombre de </a:t>
            </a:r>
            <a:r>
              <a:rPr lang="es-ES" sz="4000" b="1" dirty="0" err="1">
                <a:solidFill>
                  <a:srgbClr val="002060"/>
                </a:solidFill>
              </a:rPr>
              <a:t>Cuitlaxcolapan</a:t>
            </a:r>
            <a:r>
              <a:rPr lang="es-ES" sz="4000" b="1" dirty="0">
                <a:solidFill>
                  <a:srgbClr val="002060"/>
                </a:solidFill>
              </a:rPr>
              <a:t> o "junto al agua de las tripas".</a:t>
            </a:r>
            <a:br>
              <a:rPr lang="es-ES" sz="4000" b="1" dirty="0">
                <a:solidFill>
                  <a:srgbClr val="002060"/>
                </a:solidFill>
              </a:rPr>
            </a:br>
            <a:r>
              <a:rPr lang="es-ES" sz="4000" b="1" dirty="0">
                <a:solidFill>
                  <a:srgbClr val="002060"/>
                </a:solidFill>
              </a:rPr>
              <a:t>Puebla es una de las pocas ciudades de Nueva España que fueron alzadas en un lugar donde no existían anteriormente asentamientos prehispánicos.</a:t>
            </a:r>
            <a:br>
              <a:rPr lang="es-ES" sz="4000" b="1" dirty="0">
                <a:solidFill>
                  <a:srgbClr val="002060"/>
                </a:solidFill>
              </a:rPr>
            </a:br>
            <a:r>
              <a:rPr lang="es-ES" sz="4000" b="1" dirty="0">
                <a:solidFill>
                  <a:srgbClr val="002060"/>
                </a:solidFill>
              </a:rPr>
              <a:t>Puebla fue la capital de la provincia que llevó el mismo nombre.</a:t>
            </a:r>
            <a:r>
              <a:rPr lang="es-ES" dirty="0"/>
              <a:t>.</a:t>
            </a:r>
            <a:endParaRPr lang="es-MX" dirty="0"/>
          </a:p>
        </p:txBody>
      </p:sp>
    </p:spTree>
    <p:extLst>
      <p:ext uri="{BB962C8B-B14F-4D97-AF65-F5344CB8AC3E}">
        <p14:creationId xmlns:p14="http://schemas.microsoft.com/office/powerpoint/2010/main" val="218058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3439" y="314179"/>
            <a:ext cx="11575626" cy="1320800"/>
          </a:xfrm>
        </p:spPr>
        <p:txBody>
          <a:bodyPr>
            <a:noAutofit/>
          </a:bodyPr>
          <a:lstStyle/>
          <a:p>
            <a:r>
              <a:rPr lang="es-ES" b="1" dirty="0">
                <a:solidFill>
                  <a:srgbClr val="002060"/>
                </a:solidFill>
              </a:rPr>
              <a:t>En su plaza principal se concentraban los dos</a:t>
            </a:r>
            <a:br>
              <a:rPr lang="es-ES" b="1" dirty="0">
                <a:solidFill>
                  <a:srgbClr val="002060"/>
                </a:solidFill>
              </a:rPr>
            </a:br>
            <a:r>
              <a:rPr lang="es-ES" b="1" dirty="0">
                <a:solidFill>
                  <a:srgbClr val="002060"/>
                </a:solidFill>
              </a:rPr>
              <a:t>poderes principales de la provincia: la alcaldía mayor, encargada de impartir justicia entre los habitantes y la iglesia, responsable de vigilar la conducta moral y religiosa de los feligreses. También el tianguis, o mercado, se encontraba en las cercanías de la plaza, abastecía de productos de mayor y menor necesidad a los habitantes</a:t>
            </a:r>
            <a:br>
              <a:rPr lang="es-ES" b="1" dirty="0">
                <a:solidFill>
                  <a:srgbClr val="002060"/>
                </a:solidFill>
              </a:rPr>
            </a:br>
            <a:r>
              <a:rPr lang="es-ES" b="1" dirty="0">
                <a:solidFill>
                  <a:srgbClr val="002060"/>
                </a:solidFill>
              </a:rPr>
              <a:t>de la ciudad y de los pueblos aledaños.</a:t>
            </a:r>
            <a:endParaRPr lang="es-MX" b="1" dirty="0">
              <a:solidFill>
                <a:srgbClr val="002060"/>
              </a:solidFill>
            </a:endParaRPr>
          </a:p>
        </p:txBody>
      </p:sp>
    </p:spTree>
    <p:extLst>
      <p:ext uri="{BB962C8B-B14F-4D97-AF65-F5344CB8AC3E}">
        <p14:creationId xmlns:p14="http://schemas.microsoft.com/office/powerpoint/2010/main" val="353819935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1375</TotalTime>
  <Words>1336</Words>
  <Application>Microsoft Office PowerPoint</Application>
  <PresentationFormat>Panorámica</PresentationFormat>
  <Paragraphs>18</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Comic Sans MS</vt:lpstr>
      <vt:lpstr>Trebuchet MS</vt:lpstr>
      <vt:lpstr>Wingdings 3</vt:lpstr>
      <vt:lpstr>Faceta</vt:lpstr>
      <vt:lpstr>  </vt:lpstr>
      <vt:lpstr>Las ciudades del valle de Puebla fueron reunidas bajo un solo gobierno, al cual se le llamó el Virreinato de Nueva España, porque el poder estaba en manos de un virrey, quien era a su vez elegido por el rey de España para representarlo en América. </vt:lpstr>
      <vt:lpstr>Los dominios del Virreinato de Nueva España fueron tan extensos que cubrieron regiones a lo largo y ancho del mundo: una gran parte de lo que actualmente es Estados Unidos (California, Colorado, Nevada, Nuevo México, Arizona, Texas, Oregon, Washington, Florida, partes de Idaho, Montana, Wyoming, Kansas, Oklahoma, Louisiana), Centroamérica, Cuba, e incluso territorios en Asia y Oceanía (Filipinas y las Islas Marianas).</vt:lpstr>
      <vt:lpstr>Para facilitar el control de esta enorme posesión territorial, el Virreinato de Nueva España fue subdividido en diferentes reinos y capitanías, los cuales a su vez estuvieron conformados por provincias, corregimientos y alcaldías. Así pues, las ciudades extendidas por todo el valle de Puebla y una parte de Tlaxcala fueron convertidas a una sola provincia, a la que se le dio el nombre de Puebla.</vt:lpstr>
      <vt:lpstr>En aquel entonces, los límites de la provincia de Puebla rebasaban por mucho los de la entidad que actualmente conocemos como estado de Puebla. El nuevo régimen virreinal transformó la organización de las ciudades prehispánicas. Para empezar, la autoridad de los gobernantes indígenas fue sometida al poder de los conquistadores, ahora convertidos en encomenderos y alcaldes mayores. .</vt:lpstr>
      <vt:lpstr>Los antiguos poblados fueron progresivamente transformados en ciudades al estilo europeo, de modo que los templos fueron sustituidos por iglesias cristianas, los centros ceremoniales se convirtieron en plazas donde se erigieron cabildos (instituciones de origen español que resolvían los problemas judiciales, administrativos, económicos y militares de los habitantes del municipio), y poco a poco se fueron instalando talleres y comercios que cambiaron el aspecto de las antiguas ciudades.</vt:lpstr>
      <vt:lpstr>Las ciudades virreinales en Puebla fueron muchas y prósperas. Podemos mencionar algunas como Tepeaca, Tehuacán, Atlixco, Cholula, Huejotzingo y Huauchinango, pero, sin duda, la principal fue Puebla. En 1531 fue construida la ciudad, que entonces recibió el nombre de Puebla de los Ángeles. Tanta era la emoción que provocaba la creación de esta nueva ciudad que se llegó a decir que “a la ciudad de los Ángeles no le falta nada de lo que requiere una ciudad para ser perfecta: montes, pastos, aguas, praderas, como todo lo demás</vt:lpstr>
      <vt:lpstr>El sitio ocupado por la ciudad había sido conocido antiguamente con el nombre de Cuetlaxcoapan, que significa "lugar donde cambian de piel las víboras", mencionándose también el nombre de Cuitlaxcolapan o "junto al agua de las tripas". Puebla es una de las pocas ciudades de Nueva España que fueron alzadas en un lugar donde no existían anteriormente asentamientos prehispánicos. Puebla fue la capital de la provincia que llevó el mismo nombre..</vt:lpstr>
      <vt:lpstr>En su plaza principal se concentraban los dos poderes principales de la provincia: la alcaldía mayor, encargada de impartir justicia entre los habitantes y la iglesia, responsable de vigilar la conducta moral y religiosa de los feligreses. También el tianguis, o mercado, se encontraba en las cercanías de la plaza, abastecía de productos de mayor y menor necesidad a los habitantes de la ciudad y de los pueblos aledaños.</vt:lpstr>
      <vt:lpstr>Las ciudades de Puebla fueron de las más ricas de todo el Virreinato. Las riquezas eran producto de la variedad de actividades que se realizaban en la región. Por una parte, se encontraba la industria ganadera del valle de Tehuacán, la cual impulsó no sólo el comercio de carne vacuna, porcina y bovina, sino también la fabricación de otros productos derivados del ganado, como el cuero, las velas y el jabón. </vt:lpstr>
      <vt:lpstr>La región de Izúcar fue una importante productora de caña, de modo que gran parte del azúcar que consumían los habitantes de todo el Virreinato era producida en la provincia de Puebla. ¡No debe extrañarnos que Puebla se convirtiera en un centro de confección de deliciosos dulces y postres! De hecho, la Casa del Alfeñique, hoy museo, debe su nombre al dulce que lleva este mismo nombre. El dulce es elaborado a base de azúcar y clara de huevo, y su apariencia es similar a la del yeso con el que se construyó el edificio.</vt:lpstr>
      <vt:lpstr>Otra actividad económica que floreció en Puebla fue el comercio de la grana cochinilla, un insecto que crece en los nopales y con el cual se produce un tinte para pintar de color rojizo pieles y telas. La grana cochinilla fue muy popular en otras regiones del Virreinato y hasta en Europa. Pero, sin duda, fue la industria textil la que más enriqueció a Puebla. Los textiles elaborados en los obrajes, pequeñas industrias textiles que funcionaron hasta el siglo XIX, fueron reconocidos por su calidad en lugares tan alejados como el reino de Perú.</vt:lpstr>
      <vt:lpstr>La estratégica ubicación de la provincia de Puebla, en el centro del Virreinato, permitió a sus habitantes beneficiarse del comercio con otros reinos de América, con España (a través del puerto de Veracruz) e incluso con China. El contacto con China se hacía a través del puerto de Acapulco. Cada año, este puerto recibía a la Nao de China, un barco proveniente de Filipinas que llegaba cargado de mercancías muy codiciadas por los habitantes de Puebla: sedas, especias, té, objetos de marfil y maderas talladas, entre otras. </vt:lpstr>
      <vt:lpstr>Por su parte, la Nao llevaba de regreso a Filipinas productos mexicanos, tales como plata y algunas plantas que con el tiempo se fueron aclimatando a aquellas tierras.  La Nao de China marcó una época especial en la historia de Puebla, pues nunca antes ni después los poblanos estuvieron tan cerca de Asia. Las ciudades poblanas estuvieron organizadas en barrios y parroquias. Muchos de los barrios tenían la característica de agrupar a los artesanos de un mismo oficio. </vt:lpstr>
      <vt:lpstr>Había barrios de vidrieros, herreros, carpinteros, talabarteros y dulceros. Los barrios adquirían entonces el nombre del oficio que realizaba la mayoría de sus moradores. Así, por ejemplo, llegó a existir el barrio de los cacahuateros, quienes se dedicaban a tostar y pelar cacahuates. Numerosas calles de nuestras ciudades revelan aún el ordenamiento virreinal de los barrios. </vt:lpstr>
      <vt:lpstr>En muchas de las ciudades virreinales existieron barrios ubicados en sus márgenes, donde solamente habitaban indígenas. Santa Cruz y Analco fueron los barrios indígenas más conocidos en Puebla de los Ángeles. Las parroquias fueron, por otra parte, creación de la Iglesia para poder llevar un mejor control de la población.  Las parroquias funcionaban como especies de barrios que se formaban en torno a un templo en particular.  </vt:lpstr>
      <vt:lpstr>  En la ciudad de Puebla existió el templo del Sagrario, la iglesia de San José, la de San Sebastián, entre muchos otros recintos religiosos. Cada parroquia celebraba su propia fiesta una vez al año, el día de su santo protector.</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dc:creator>
  <cp:lastModifiedBy>Liceo</cp:lastModifiedBy>
  <cp:revision>71</cp:revision>
  <dcterms:created xsi:type="dcterms:W3CDTF">2021-11-25T00:45:06Z</dcterms:created>
  <dcterms:modified xsi:type="dcterms:W3CDTF">2022-02-24T15:45:01Z</dcterms:modified>
</cp:coreProperties>
</file>