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8" r:id="rId1"/>
  </p:sldMasterIdLst>
  <p:sldIdLst>
    <p:sldId id="1018" r:id="rId2"/>
    <p:sldId id="1019" r:id="rId3"/>
    <p:sldId id="1020" r:id="rId4"/>
    <p:sldId id="1021" r:id="rId5"/>
    <p:sldId id="1022" r:id="rId6"/>
    <p:sldId id="1023" r:id="rId7"/>
    <p:sldId id="1024" r:id="rId8"/>
    <p:sldId id="1025" r:id="rId9"/>
    <p:sldId id="1026" r:id="rId10"/>
    <p:sldId id="1027" r:id="rId11"/>
    <p:sldId id="1028" r:id="rId12"/>
    <p:sldId id="1029" r:id="rId13"/>
    <p:sldId id="1030" r:id="rId14"/>
    <p:sldId id="1031" r:id="rId15"/>
    <p:sldId id="1032" r:id="rId16"/>
    <p:sldId id="1033" r:id="rId17"/>
    <p:sldId id="1035" r:id="rId18"/>
    <p:sldId id="1034" r:id="rId19"/>
    <p:sldId id="1036" r:id="rId20"/>
    <p:sldId id="1037" r:id="rId21"/>
    <p:sldId id="1038" r:id="rId22"/>
    <p:sldId id="103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44" autoAdjust="0"/>
    <p:restoredTop sz="94660"/>
  </p:normalViewPr>
  <p:slideViewPr>
    <p:cSldViewPr snapToGrid="0">
      <p:cViewPr>
        <p:scale>
          <a:sx n="80" d="100"/>
          <a:sy n="80" d="100"/>
        </p:scale>
        <p:origin x="7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CF3806B-84B8-4C38-B863-A0930F1EF13E}" type="datetimeFigureOut">
              <a:rPr lang="es-MX" smtClean="0"/>
              <a:t>17/02/2022</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BD50046-107C-4EDA-8AEE-E13B4FD9BC6A}" type="slidenum">
              <a:rPr lang="es-MX" smtClean="0"/>
              <a:t>‹Nº›</a:t>
            </a:fld>
            <a:endParaRPr lang="es-MX" dirty="0"/>
          </a:p>
        </p:txBody>
      </p:sp>
    </p:spTree>
    <p:extLst>
      <p:ext uri="{BB962C8B-B14F-4D97-AF65-F5344CB8AC3E}">
        <p14:creationId xmlns:p14="http://schemas.microsoft.com/office/powerpoint/2010/main" val="1879748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CF3806B-84B8-4C38-B863-A0930F1EF13E}" type="datetimeFigureOut">
              <a:rPr lang="es-MX" smtClean="0"/>
              <a:t>17/02/2022</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BD50046-107C-4EDA-8AEE-E13B4FD9BC6A}" type="slidenum">
              <a:rPr lang="es-MX" smtClean="0"/>
              <a:t>‹Nº›</a:t>
            </a:fld>
            <a:endParaRPr lang="es-MX" dirty="0"/>
          </a:p>
        </p:txBody>
      </p:sp>
    </p:spTree>
    <p:extLst>
      <p:ext uri="{BB962C8B-B14F-4D97-AF65-F5344CB8AC3E}">
        <p14:creationId xmlns:p14="http://schemas.microsoft.com/office/powerpoint/2010/main" val="3314910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CF3806B-84B8-4C38-B863-A0930F1EF13E}" type="datetimeFigureOut">
              <a:rPr lang="es-MX" smtClean="0"/>
              <a:t>17/02/2022</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BD50046-107C-4EDA-8AEE-E13B4FD9BC6A}" type="slidenum">
              <a:rPr lang="es-MX" smtClean="0"/>
              <a:t>‹Nº›</a:t>
            </a:fld>
            <a:endParaRPr lang="es-MX"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43236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CF3806B-84B8-4C38-B863-A0930F1EF13E}" type="datetimeFigureOut">
              <a:rPr lang="es-MX" smtClean="0"/>
              <a:t>17/02/2022</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BD50046-107C-4EDA-8AEE-E13B4FD9BC6A}" type="slidenum">
              <a:rPr lang="es-MX" smtClean="0"/>
              <a:t>‹Nº›</a:t>
            </a:fld>
            <a:endParaRPr lang="es-MX" dirty="0"/>
          </a:p>
        </p:txBody>
      </p:sp>
    </p:spTree>
    <p:extLst>
      <p:ext uri="{BB962C8B-B14F-4D97-AF65-F5344CB8AC3E}">
        <p14:creationId xmlns:p14="http://schemas.microsoft.com/office/powerpoint/2010/main" val="1129896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CF3806B-84B8-4C38-B863-A0930F1EF13E}" type="datetimeFigureOut">
              <a:rPr lang="es-MX" smtClean="0"/>
              <a:t>17/02/2022</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BD50046-107C-4EDA-8AEE-E13B4FD9BC6A}" type="slidenum">
              <a:rPr lang="es-MX" smtClean="0"/>
              <a:t>‹Nº›</a:t>
            </a:fld>
            <a:endParaRPr lang="es-MX"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72513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CF3806B-84B8-4C38-B863-A0930F1EF13E}" type="datetimeFigureOut">
              <a:rPr lang="es-MX" smtClean="0"/>
              <a:t>17/02/2022</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BD50046-107C-4EDA-8AEE-E13B4FD9BC6A}" type="slidenum">
              <a:rPr lang="es-MX" smtClean="0"/>
              <a:t>‹Nº›</a:t>
            </a:fld>
            <a:endParaRPr lang="es-MX" dirty="0"/>
          </a:p>
        </p:txBody>
      </p:sp>
    </p:spTree>
    <p:extLst>
      <p:ext uri="{BB962C8B-B14F-4D97-AF65-F5344CB8AC3E}">
        <p14:creationId xmlns:p14="http://schemas.microsoft.com/office/powerpoint/2010/main" val="1771356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CF3806B-84B8-4C38-B863-A0930F1EF13E}" type="datetimeFigureOut">
              <a:rPr lang="es-MX" smtClean="0"/>
              <a:t>17/02/2022</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BD50046-107C-4EDA-8AEE-E13B4FD9BC6A}" type="slidenum">
              <a:rPr lang="es-MX" smtClean="0"/>
              <a:t>‹Nº›</a:t>
            </a:fld>
            <a:endParaRPr lang="es-MX" dirty="0"/>
          </a:p>
        </p:txBody>
      </p:sp>
    </p:spTree>
    <p:extLst>
      <p:ext uri="{BB962C8B-B14F-4D97-AF65-F5344CB8AC3E}">
        <p14:creationId xmlns:p14="http://schemas.microsoft.com/office/powerpoint/2010/main" val="37098474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CF3806B-84B8-4C38-B863-A0930F1EF13E}" type="datetimeFigureOut">
              <a:rPr lang="es-MX" smtClean="0"/>
              <a:t>17/02/2022</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BD50046-107C-4EDA-8AEE-E13B4FD9BC6A}" type="slidenum">
              <a:rPr lang="es-MX" smtClean="0"/>
              <a:t>‹Nº›</a:t>
            </a:fld>
            <a:endParaRPr lang="es-MX" dirty="0"/>
          </a:p>
        </p:txBody>
      </p:sp>
    </p:spTree>
    <p:extLst>
      <p:ext uri="{BB962C8B-B14F-4D97-AF65-F5344CB8AC3E}">
        <p14:creationId xmlns:p14="http://schemas.microsoft.com/office/powerpoint/2010/main" val="416315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CF3806B-84B8-4C38-B863-A0930F1EF13E}" type="datetimeFigureOut">
              <a:rPr lang="es-MX" smtClean="0"/>
              <a:t>17/02/2022</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BD50046-107C-4EDA-8AEE-E13B4FD9BC6A}" type="slidenum">
              <a:rPr lang="es-MX" smtClean="0"/>
              <a:t>‹Nº›</a:t>
            </a:fld>
            <a:endParaRPr lang="es-MX" dirty="0"/>
          </a:p>
        </p:txBody>
      </p:sp>
    </p:spTree>
    <p:extLst>
      <p:ext uri="{BB962C8B-B14F-4D97-AF65-F5344CB8AC3E}">
        <p14:creationId xmlns:p14="http://schemas.microsoft.com/office/powerpoint/2010/main" val="619074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CF3806B-84B8-4C38-B863-A0930F1EF13E}" type="datetimeFigureOut">
              <a:rPr lang="es-MX" smtClean="0"/>
              <a:t>17/02/2022</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BD50046-107C-4EDA-8AEE-E13B4FD9BC6A}" type="slidenum">
              <a:rPr lang="es-MX" smtClean="0"/>
              <a:t>‹Nº›</a:t>
            </a:fld>
            <a:endParaRPr lang="es-MX" dirty="0"/>
          </a:p>
        </p:txBody>
      </p:sp>
    </p:spTree>
    <p:extLst>
      <p:ext uri="{BB962C8B-B14F-4D97-AF65-F5344CB8AC3E}">
        <p14:creationId xmlns:p14="http://schemas.microsoft.com/office/powerpoint/2010/main" val="1063348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CF3806B-84B8-4C38-B863-A0930F1EF13E}" type="datetimeFigureOut">
              <a:rPr lang="es-MX" smtClean="0"/>
              <a:t>17/02/2022</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FBD50046-107C-4EDA-8AEE-E13B4FD9BC6A}" type="slidenum">
              <a:rPr lang="es-MX" smtClean="0"/>
              <a:t>‹Nº›</a:t>
            </a:fld>
            <a:endParaRPr lang="es-MX" dirty="0"/>
          </a:p>
        </p:txBody>
      </p:sp>
    </p:spTree>
    <p:extLst>
      <p:ext uri="{BB962C8B-B14F-4D97-AF65-F5344CB8AC3E}">
        <p14:creationId xmlns:p14="http://schemas.microsoft.com/office/powerpoint/2010/main" val="343364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CF3806B-84B8-4C38-B863-A0930F1EF13E}" type="datetimeFigureOut">
              <a:rPr lang="es-MX" smtClean="0"/>
              <a:t>17/02/2022</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FBD50046-107C-4EDA-8AEE-E13B4FD9BC6A}" type="slidenum">
              <a:rPr lang="es-MX" smtClean="0"/>
              <a:t>‹Nº›</a:t>
            </a:fld>
            <a:endParaRPr lang="es-MX" dirty="0"/>
          </a:p>
        </p:txBody>
      </p:sp>
    </p:spTree>
    <p:extLst>
      <p:ext uri="{BB962C8B-B14F-4D97-AF65-F5344CB8AC3E}">
        <p14:creationId xmlns:p14="http://schemas.microsoft.com/office/powerpoint/2010/main" val="1609204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CF3806B-84B8-4C38-B863-A0930F1EF13E}" type="datetimeFigureOut">
              <a:rPr lang="es-MX" smtClean="0"/>
              <a:t>17/02/2022</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FBD50046-107C-4EDA-8AEE-E13B4FD9BC6A}" type="slidenum">
              <a:rPr lang="es-MX" smtClean="0"/>
              <a:t>‹Nº›</a:t>
            </a:fld>
            <a:endParaRPr lang="es-MX" dirty="0"/>
          </a:p>
        </p:txBody>
      </p:sp>
    </p:spTree>
    <p:extLst>
      <p:ext uri="{BB962C8B-B14F-4D97-AF65-F5344CB8AC3E}">
        <p14:creationId xmlns:p14="http://schemas.microsoft.com/office/powerpoint/2010/main" val="2259425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F3806B-84B8-4C38-B863-A0930F1EF13E}" type="datetimeFigureOut">
              <a:rPr lang="es-MX" smtClean="0"/>
              <a:t>17/02/2022</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4" name="Slide Number Placeholder 3"/>
          <p:cNvSpPr>
            <a:spLocks noGrp="1"/>
          </p:cNvSpPr>
          <p:nvPr>
            <p:ph type="sldNum" sz="quarter" idx="12"/>
          </p:nvPr>
        </p:nvSpPr>
        <p:spPr/>
        <p:txBody>
          <a:bodyPr/>
          <a:lstStyle/>
          <a:p>
            <a:fld id="{FBD50046-107C-4EDA-8AEE-E13B4FD9BC6A}" type="slidenum">
              <a:rPr lang="es-MX" smtClean="0"/>
              <a:t>‹Nº›</a:t>
            </a:fld>
            <a:endParaRPr lang="es-MX" dirty="0"/>
          </a:p>
        </p:txBody>
      </p:sp>
    </p:spTree>
    <p:extLst>
      <p:ext uri="{BB962C8B-B14F-4D97-AF65-F5344CB8AC3E}">
        <p14:creationId xmlns:p14="http://schemas.microsoft.com/office/powerpoint/2010/main" val="3548590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CF3806B-84B8-4C38-B863-A0930F1EF13E}" type="datetimeFigureOut">
              <a:rPr lang="es-MX" smtClean="0"/>
              <a:t>17/02/2022</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FBD50046-107C-4EDA-8AEE-E13B4FD9BC6A}" type="slidenum">
              <a:rPr lang="es-MX" smtClean="0"/>
              <a:t>‹Nº›</a:t>
            </a:fld>
            <a:endParaRPr lang="es-MX" dirty="0"/>
          </a:p>
        </p:txBody>
      </p:sp>
    </p:spTree>
    <p:extLst>
      <p:ext uri="{BB962C8B-B14F-4D97-AF65-F5344CB8AC3E}">
        <p14:creationId xmlns:p14="http://schemas.microsoft.com/office/powerpoint/2010/main" val="1256750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CF3806B-84B8-4C38-B863-A0930F1EF13E}" type="datetimeFigureOut">
              <a:rPr lang="es-MX" smtClean="0"/>
              <a:t>17/02/2022</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FBD50046-107C-4EDA-8AEE-E13B4FD9BC6A}" type="slidenum">
              <a:rPr lang="es-MX" smtClean="0"/>
              <a:t>‹Nº›</a:t>
            </a:fld>
            <a:endParaRPr lang="es-MX" dirty="0"/>
          </a:p>
        </p:txBody>
      </p:sp>
    </p:spTree>
    <p:extLst>
      <p:ext uri="{BB962C8B-B14F-4D97-AF65-F5344CB8AC3E}">
        <p14:creationId xmlns:p14="http://schemas.microsoft.com/office/powerpoint/2010/main" val="802510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CF3806B-84B8-4C38-B863-A0930F1EF13E}" type="datetimeFigureOut">
              <a:rPr lang="es-MX" smtClean="0"/>
              <a:t>17/02/2022</a:t>
            </a:fld>
            <a:endParaRPr lang="es-MX"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FBD50046-107C-4EDA-8AEE-E13B4FD9BC6A}" type="slidenum">
              <a:rPr lang="es-MX" smtClean="0"/>
              <a:t>‹Nº›</a:t>
            </a:fld>
            <a:endParaRPr lang="es-MX" dirty="0"/>
          </a:p>
        </p:txBody>
      </p:sp>
    </p:spTree>
    <p:extLst>
      <p:ext uri="{BB962C8B-B14F-4D97-AF65-F5344CB8AC3E}">
        <p14:creationId xmlns:p14="http://schemas.microsoft.com/office/powerpoint/2010/main" val="328791033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20">
          <a:fgClr>
            <a:srgbClr val="C62A9D"/>
          </a:fgClr>
          <a:bgClr>
            <a:schemeClr val="bg1"/>
          </a:bgClr>
        </a:pattFill>
        <a:effectLst/>
      </p:bgPr>
    </p:bg>
    <p:spTree>
      <p:nvGrpSpPr>
        <p:cNvPr id="1" name=""/>
        <p:cNvGrpSpPr/>
        <p:nvPr/>
      </p:nvGrpSpPr>
      <p:grpSpPr>
        <a:xfrm>
          <a:off x="0" y="0"/>
          <a:ext cx="0" cy="0"/>
          <a:chOff x="0" y="0"/>
          <a:chExt cx="0" cy="0"/>
        </a:xfrm>
      </p:grpSpPr>
      <p:sp>
        <p:nvSpPr>
          <p:cNvPr id="4" name="Título 3"/>
          <p:cNvSpPr>
            <a:spLocks noGrp="1"/>
          </p:cNvSpPr>
          <p:nvPr>
            <p:ph type="ctrTitle" idx="4294967295"/>
          </p:nvPr>
        </p:nvSpPr>
        <p:spPr>
          <a:xfrm>
            <a:off x="0" y="2179638"/>
            <a:ext cx="9144000" cy="2387600"/>
          </a:xfrm>
        </p:spPr>
        <p:txBody>
          <a:bodyPr>
            <a:normAutofit/>
          </a:bodyPr>
          <a:lstStyle/>
          <a:p>
            <a:pPr algn="ctr"/>
            <a:r>
              <a:rPr lang="es-MX" sz="7200" b="1" dirty="0">
                <a:solidFill>
                  <a:schemeClr val="bg1"/>
                </a:solidFill>
                <a:latin typeface="Comic Sans MS" panose="030F0702030302020204" pitchFamily="66" charset="0"/>
              </a:rPr>
              <a:t>  </a:t>
            </a:r>
          </a:p>
        </p:txBody>
      </p:sp>
      <p:sp>
        <p:nvSpPr>
          <p:cNvPr id="5" name="CuadroTexto 4"/>
          <p:cNvSpPr txBox="1"/>
          <p:nvPr/>
        </p:nvSpPr>
        <p:spPr>
          <a:xfrm>
            <a:off x="227527" y="1218610"/>
            <a:ext cx="11964473"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0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s-MX" sz="6000" b="1" i="0" u="none" strike="noStrike" kern="1200" cap="none" spc="0" normalizeH="0" baseline="0" noProof="0" dirty="0">
                <a:ln>
                  <a:noFill/>
                </a:ln>
                <a:solidFill>
                  <a:srgbClr val="002060"/>
                </a:solidFill>
                <a:effectLst/>
                <a:uLnTx/>
                <a:uFillTx/>
                <a:latin typeface="Calibri" panose="020F0502020204030204"/>
                <a:ea typeface="+mn-ea"/>
                <a:cs typeface="+mn-cs"/>
              </a:rPr>
              <a:t>Nuevas</a:t>
            </a:r>
            <a:r>
              <a:rPr kumimoji="0" lang="es-MX" sz="6000" b="1" i="0" u="none" strike="noStrike" kern="1200" cap="none" spc="0" normalizeH="0" noProof="0" dirty="0">
                <a:ln>
                  <a:noFill/>
                </a:ln>
                <a:solidFill>
                  <a:srgbClr val="002060"/>
                </a:solidFill>
                <a:effectLst/>
                <a:uLnTx/>
                <a:uFillTx/>
                <a:latin typeface="Calibri" panose="020F0502020204030204"/>
                <a:ea typeface="+mn-ea"/>
                <a:cs typeface="+mn-cs"/>
              </a:rPr>
              <a:t> actividades económicas; cambios en los paisajes y en la vida cotidiana de mi entidad.</a:t>
            </a:r>
            <a:endParaRPr kumimoji="0" lang="es-MX" sz="138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 name="Rectángulo 1"/>
          <p:cNvSpPr/>
          <p:nvPr/>
        </p:nvSpPr>
        <p:spPr>
          <a:xfrm>
            <a:off x="113762" y="4420663"/>
            <a:ext cx="11506151" cy="1477328"/>
          </a:xfrm>
          <a:prstGeom prst="rect">
            <a:avLst/>
          </a:prstGeom>
        </p:spPr>
        <p:txBody>
          <a:bodyPr wrap="square">
            <a:spAutoFit/>
          </a:bodyPr>
          <a:lstStyle/>
          <a:p>
            <a:r>
              <a:rPr lang="es-ES" dirty="0"/>
              <a:t>Aprendizajes esperados</a:t>
            </a:r>
          </a:p>
          <a:p>
            <a:r>
              <a:rPr lang="es-ES" dirty="0"/>
              <a:t>Reconoce los cambios en el paisaje</a:t>
            </a:r>
          </a:p>
          <a:p>
            <a:r>
              <a:rPr lang="es-ES" dirty="0"/>
              <a:t>y la vida cotidiana de la entidad a partir</a:t>
            </a:r>
          </a:p>
          <a:p>
            <a:r>
              <a:rPr lang="es-ES" dirty="0"/>
              <a:t>de la incorporación de nuevas actividades</a:t>
            </a:r>
          </a:p>
          <a:p>
            <a:r>
              <a:rPr lang="es-ES" dirty="0"/>
              <a:t>económicas en el Virreinato.</a:t>
            </a:r>
            <a:endParaRPr lang="es-MX" dirty="0"/>
          </a:p>
        </p:txBody>
      </p:sp>
    </p:spTree>
    <p:extLst>
      <p:ext uri="{BB962C8B-B14F-4D97-AF65-F5344CB8AC3E}">
        <p14:creationId xmlns:p14="http://schemas.microsoft.com/office/powerpoint/2010/main" val="2373763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53316" t="47163" r="24087" b="13029"/>
          <a:stretch/>
        </p:blipFill>
        <p:spPr>
          <a:xfrm>
            <a:off x="1744394" y="0"/>
            <a:ext cx="8820444" cy="6618208"/>
          </a:xfrm>
          <a:prstGeom prst="rect">
            <a:avLst/>
          </a:prstGeom>
        </p:spPr>
      </p:pic>
    </p:spTree>
    <p:extLst>
      <p:ext uri="{BB962C8B-B14F-4D97-AF65-F5344CB8AC3E}">
        <p14:creationId xmlns:p14="http://schemas.microsoft.com/office/powerpoint/2010/main" val="3712805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3099" y="342314"/>
            <a:ext cx="11238001" cy="1320800"/>
          </a:xfrm>
        </p:spPr>
        <p:txBody>
          <a:bodyPr>
            <a:normAutofit fontScale="90000"/>
          </a:bodyPr>
          <a:lstStyle/>
          <a:p>
            <a:r>
              <a:rPr lang="es-ES" sz="4000" b="1" dirty="0">
                <a:solidFill>
                  <a:srgbClr val="0070C0"/>
                </a:solidFill>
              </a:rPr>
              <a:t>Españoles, indígenas y castas ocupaban un lugar</a:t>
            </a:r>
            <a:br>
              <a:rPr lang="es-ES" sz="4000" b="1" dirty="0">
                <a:solidFill>
                  <a:srgbClr val="0070C0"/>
                </a:solidFill>
              </a:rPr>
            </a:br>
            <a:r>
              <a:rPr lang="es-ES" sz="4000" b="1" dirty="0">
                <a:solidFill>
                  <a:srgbClr val="0070C0"/>
                </a:solidFill>
              </a:rPr>
              <a:t>diferente en la escala social, y según su posición tenían mayores o menores privilegios. </a:t>
            </a:r>
            <a:br>
              <a:rPr lang="es-ES" sz="4000" b="1" dirty="0">
                <a:solidFill>
                  <a:srgbClr val="0070C0"/>
                </a:solidFill>
              </a:rPr>
            </a:br>
            <a:r>
              <a:rPr lang="es-ES" sz="4000" b="1" dirty="0">
                <a:solidFill>
                  <a:srgbClr val="0070C0"/>
                </a:solidFill>
              </a:rPr>
              <a:t>En lo más alto de la escala estaba el grupo de españoles. Éstos poseían los mejores cargos en el gobierno y en la Iglesia. </a:t>
            </a:r>
            <a:br>
              <a:rPr lang="es-ES" sz="4000" b="1" dirty="0">
                <a:solidFill>
                  <a:srgbClr val="0070C0"/>
                </a:solidFill>
              </a:rPr>
            </a:br>
            <a:r>
              <a:rPr lang="es-ES" sz="4000" b="1" dirty="0">
                <a:solidFill>
                  <a:srgbClr val="0070C0"/>
                </a:solidFill>
              </a:rPr>
              <a:t>Por otra parte, en el nivel más bajo se encontraban los esclavos, quienes en su mayoría habían sido traídos de África.</a:t>
            </a:r>
            <a:br>
              <a:rPr lang="es-ES" sz="4000" b="1" dirty="0">
                <a:solidFill>
                  <a:srgbClr val="0070C0"/>
                </a:solidFill>
              </a:rPr>
            </a:br>
            <a:r>
              <a:rPr lang="es-ES" sz="4000" b="1" dirty="0">
                <a:solidFill>
                  <a:srgbClr val="0070C0"/>
                </a:solidFill>
              </a:rPr>
              <a:t> </a:t>
            </a:r>
            <a:endParaRPr lang="es-MX" dirty="0"/>
          </a:p>
        </p:txBody>
      </p:sp>
    </p:spTree>
    <p:extLst>
      <p:ext uri="{BB962C8B-B14F-4D97-AF65-F5344CB8AC3E}">
        <p14:creationId xmlns:p14="http://schemas.microsoft.com/office/powerpoint/2010/main" val="175544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3099" y="342314"/>
            <a:ext cx="11238001" cy="1320800"/>
          </a:xfrm>
        </p:spPr>
        <p:txBody>
          <a:bodyPr>
            <a:normAutofit fontScale="90000"/>
          </a:bodyPr>
          <a:lstStyle/>
          <a:p>
            <a:r>
              <a:rPr lang="es-ES" sz="4400" b="1" dirty="0">
                <a:solidFill>
                  <a:srgbClr val="0070C0"/>
                </a:solidFill>
              </a:rPr>
              <a:t>En la región de </a:t>
            </a:r>
            <a:r>
              <a:rPr lang="es-ES" sz="4400" b="1" dirty="0" err="1">
                <a:solidFill>
                  <a:srgbClr val="0070C0"/>
                </a:solidFill>
              </a:rPr>
              <a:t>Izúcar</a:t>
            </a:r>
            <a:r>
              <a:rPr lang="es-ES" sz="4400" b="1" dirty="0">
                <a:solidFill>
                  <a:srgbClr val="0070C0"/>
                </a:solidFill>
              </a:rPr>
              <a:t>, los esclavos africanos trabajaron en los cultivos de caña de azúcar, mientras que en las ciudades poblanas</a:t>
            </a:r>
            <a:br>
              <a:rPr lang="es-ES" sz="4400" b="1" dirty="0">
                <a:solidFill>
                  <a:srgbClr val="0070C0"/>
                </a:solidFill>
              </a:rPr>
            </a:br>
            <a:r>
              <a:rPr lang="es-ES" sz="4400" b="1" dirty="0">
                <a:solidFill>
                  <a:srgbClr val="0070C0"/>
                </a:solidFill>
              </a:rPr>
              <a:t>fueron empleados en los talleres y para el servicio doméstico en las casas acomodadas.</a:t>
            </a:r>
            <a:br>
              <a:rPr lang="es-ES" sz="4400" b="1" dirty="0">
                <a:solidFill>
                  <a:srgbClr val="0070C0"/>
                </a:solidFill>
              </a:rPr>
            </a:br>
            <a:endParaRPr lang="es-MX" dirty="0"/>
          </a:p>
        </p:txBody>
      </p:sp>
    </p:spTree>
    <p:extLst>
      <p:ext uri="{BB962C8B-B14F-4D97-AF65-F5344CB8AC3E}">
        <p14:creationId xmlns:p14="http://schemas.microsoft.com/office/powerpoint/2010/main" val="744002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3099" y="342314"/>
            <a:ext cx="11238001" cy="1320800"/>
          </a:xfrm>
        </p:spPr>
        <p:txBody>
          <a:bodyPr>
            <a:normAutofit fontScale="90000"/>
          </a:bodyPr>
          <a:lstStyle/>
          <a:p>
            <a:r>
              <a:rPr lang="es-ES" sz="4000" b="1" dirty="0">
                <a:solidFill>
                  <a:srgbClr val="0070C0"/>
                </a:solidFill>
              </a:rPr>
              <a:t>Entre los españoles y los esclavos se encontraba una gran variedad de grupos. </a:t>
            </a:r>
            <a:br>
              <a:rPr lang="es-ES" sz="4000" b="1" dirty="0">
                <a:solidFill>
                  <a:srgbClr val="0070C0"/>
                </a:solidFill>
              </a:rPr>
            </a:br>
            <a:r>
              <a:rPr lang="es-ES" sz="4000" b="1" dirty="0">
                <a:solidFill>
                  <a:srgbClr val="0070C0"/>
                </a:solidFill>
              </a:rPr>
              <a:t>Las castas formaron parte de las clases bajas y medias de la sociedad virreinal y se</a:t>
            </a:r>
            <a:br>
              <a:rPr lang="es-ES" sz="4000" b="1" dirty="0">
                <a:solidFill>
                  <a:srgbClr val="0070C0"/>
                </a:solidFill>
              </a:rPr>
            </a:br>
            <a:r>
              <a:rPr lang="es-ES" sz="4000" b="1" dirty="0">
                <a:solidFill>
                  <a:srgbClr val="0070C0"/>
                </a:solidFill>
              </a:rPr>
              <a:t>dedicaron a una gran diversidad de oficios, la mayoría en las ciudades. Fueron cocineros, aguadores (quienes transportaban el agua de las fuentes públicas hasta las casas), ayudantes de carniceros, costureros, entre otras actividades.</a:t>
            </a:r>
            <a:br>
              <a:rPr lang="es-ES" dirty="0"/>
            </a:br>
            <a:endParaRPr lang="es-MX" dirty="0"/>
          </a:p>
        </p:txBody>
      </p:sp>
    </p:spTree>
    <p:extLst>
      <p:ext uri="{BB962C8B-B14F-4D97-AF65-F5344CB8AC3E}">
        <p14:creationId xmlns:p14="http://schemas.microsoft.com/office/powerpoint/2010/main" val="4150603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3099" y="342314"/>
            <a:ext cx="11238001" cy="1320800"/>
          </a:xfrm>
        </p:spPr>
        <p:txBody>
          <a:bodyPr>
            <a:normAutofit fontScale="90000"/>
          </a:bodyPr>
          <a:lstStyle/>
          <a:p>
            <a:r>
              <a:rPr lang="es-ES" sz="4000" b="1" dirty="0">
                <a:solidFill>
                  <a:srgbClr val="0070C0"/>
                </a:solidFill>
              </a:rPr>
              <a:t>Si bien la población indígena fue en un inicio la</a:t>
            </a:r>
            <a:br>
              <a:rPr lang="es-ES" sz="4000" b="1" dirty="0">
                <a:solidFill>
                  <a:srgbClr val="0070C0"/>
                </a:solidFill>
              </a:rPr>
            </a:br>
            <a:r>
              <a:rPr lang="es-ES" sz="4000" b="1" dirty="0">
                <a:solidFill>
                  <a:srgbClr val="0070C0"/>
                </a:solidFill>
              </a:rPr>
              <a:t>más numerosa, muy pronto se vio reducida a causa de las enfermedades que los españoles trajeron consigo desde Europa. </a:t>
            </a:r>
            <a:br>
              <a:rPr lang="es-ES" sz="4000" b="1" dirty="0">
                <a:solidFill>
                  <a:srgbClr val="0070C0"/>
                </a:solidFill>
              </a:rPr>
            </a:br>
            <a:r>
              <a:rPr lang="es-ES" sz="4000" b="1" dirty="0">
                <a:solidFill>
                  <a:srgbClr val="0070C0"/>
                </a:solidFill>
              </a:rPr>
              <a:t>Los indígenas no eran resistentes a los virus que existían en el otro continente, y millones de</a:t>
            </a:r>
            <a:br>
              <a:rPr lang="es-ES" sz="4000" b="1" dirty="0">
                <a:solidFill>
                  <a:srgbClr val="0070C0"/>
                </a:solidFill>
              </a:rPr>
            </a:br>
            <a:r>
              <a:rPr lang="es-ES" sz="4000" b="1" dirty="0">
                <a:solidFill>
                  <a:srgbClr val="0070C0"/>
                </a:solidFill>
              </a:rPr>
              <a:t>ellos murieron por epidemias de viruela. </a:t>
            </a:r>
            <a:br>
              <a:rPr lang="es-ES" sz="4000" b="1" dirty="0">
                <a:solidFill>
                  <a:srgbClr val="0070C0"/>
                </a:solidFill>
              </a:rPr>
            </a:br>
            <a:endParaRPr lang="es-MX" dirty="0"/>
          </a:p>
        </p:txBody>
      </p:sp>
    </p:spTree>
    <p:extLst>
      <p:ext uri="{BB962C8B-B14F-4D97-AF65-F5344CB8AC3E}">
        <p14:creationId xmlns:p14="http://schemas.microsoft.com/office/powerpoint/2010/main" val="1867836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3099" y="342314"/>
            <a:ext cx="11238001" cy="1320800"/>
          </a:xfrm>
        </p:spPr>
        <p:txBody>
          <a:bodyPr>
            <a:noAutofit/>
          </a:bodyPr>
          <a:lstStyle/>
          <a:p>
            <a:r>
              <a:rPr lang="es-ES" b="1" dirty="0">
                <a:solidFill>
                  <a:srgbClr val="0070C0"/>
                </a:solidFill>
              </a:rPr>
              <a:t>Con el tiempo la población indígena se fue recuperando, pero para entonces los encomenderos y hacendados ya se habían</a:t>
            </a:r>
            <a:br>
              <a:rPr lang="es-ES" b="1" dirty="0">
                <a:solidFill>
                  <a:srgbClr val="0070C0"/>
                </a:solidFill>
              </a:rPr>
            </a:br>
            <a:r>
              <a:rPr lang="es-ES" b="1" dirty="0">
                <a:solidFill>
                  <a:srgbClr val="0070C0"/>
                </a:solidFill>
              </a:rPr>
              <a:t>apropiado de muchas de sus tierras. </a:t>
            </a:r>
            <a:br>
              <a:rPr lang="es-ES" b="1" dirty="0">
                <a:solidFill>
                  <a:srgbClr val="0070C0"/>
                </a:solidFill>
              </a:rPr>
            </a:br>
            <a:r>
              <a:rPr lang="es-ES" b="1" dirty="0">
                <a:solidFill>
                  <a:srgbClr val="0070C0"/>
                </a:solidFill>
              </a:rPr>
              <a:t>Los indígenas vivían en su mayoría en el campo y trabajaban como campesinos, pero también hubo quienes continuaron dedicándose a los oficios tradicionales (vendedor ambulante, carpintero,</a:t>
            </a:r>
            <a:br>
              <a:rPr lang="es-ES" b="1" dirty="0">
                <a:solidFill>
                  <a:srgbClr val="0070C0"/>
                </a:solidFill>
              </a:rPr>
            </a:br>
            <a:r>
              <a:rPr lang="es-ES" b="1" dirty="0">
                <a:solidFill>
                  <a:srgbClr val="0070C0"/>
                </a:solidFill>
              </a:rPr>
              <a:t>tamalera, tortillera, dibujante, etcétera) o que aprendieron nuevos oficios (panadero, talabartero, herrero, etcétera).</a:t>
            </a:r>
            <a:endParaRPr lang="es-MX" b="1" dirty="0">
              <a:solidFill>
                <a:srgbClr val="0070C0"/>
              </a:solidFill>
            </a:endParaRPr>
          </a:p>
        </p:txBody>
      </p:sp>
    </p:spTree>
    <p:extLst>
      <p:ext uri="{BB962C8B-B14F-4D97-AF65-F5344CB8AC3E}">
        <p14:creationId xmlns:p14="http://schemas.microsoft.com/office/powerpoint/2010/main" val="3243945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3101" y="243840"/>
            <a:ext cx="11209866" cy="1320800"/>
          </a:xfrm>
        </p:spPr>
        <p:txBody>
          <a:bodyPr>
            <a:noAutofit/>
          </a:bodyPr>
          <a:lstStyle/>
          <a:p>
            <a:r>
              <a:rPr lang="es-ES" sz="4000" b="1" dirty="0">
                <a:solidFill>
                  <a:srgbClr val="0070C0"/>
                </a:solidFill>
              </a:rPr>
              <a:t>Esta división social, además de injusta, se basaba en supuestos falsos. El único elemento que diferenciaba a los españoles del resto de la población era su lugar de nacimiento. </a:t>
            </a:r>
            <a:br>
              <a:rPr lang="es-ES" sz="4000" b="1" dirty="0">
                <a:solidFill>
                  <a:srgbClr val="0070C0"/>
                </a:solidFill>
              </a:rPr>
            </a:br>
            <a:r>
              <a:rPr lang="es-ES" sz="4000" b="1" dirty="0">
                <a:solidFill>
                  <a:srgbClr val="0070C0"/>
                </a:solidFill>
              </a:rPr>
              <a:t>Los españoles habían nacido en Europa, a</a:t>
            </a:r>
            <a:br>
              <a:rPr lang="es-ES" sz="4000" b="1" dirty="0">
                <a:solidFill>
                  <a:srgbClr val="0070C0"/>
                </a:solidFill>
              </a:rPr>
            </a:br>
            <a:r>
              <a:rPr lang="es-ES" sz="4000" b="1" dirty="0">
                <a:solidFill>
                  <a:srgbClr val="0070C0"/>
                </a:solidFill>
              </a:rPr>
              <a:t>diferencia de los otros habitantes, que eran originarios de América o África. Esta simple y única distinción fue utilizada por los españoles para justificar su poder sobre</a:t>
            </a:r>
            <a:br>
              <a:rPr lang="es-ES" sz="4000" b="1" dirty="0">
                <a:solidFill>
                  <a:srgbClr val="0070C0"/>
                </a:solidFill>
              </a:rPr>
            </a:br>
            <a:r>
              <a:rPr lang="es-ES" sz="4000" b="1" dirty="0">
                <a:solidFill>
                  <a:srgbClr val="0070C0"/>
                </a:solidFill>
              </a:rPr>
              <a:t>los otros grupos. </a:t>
            </a:r>
            <a:endParaRPr lang="es-MX" dirty="0"/>
          </a:p>
        </p:txBody>
      </p:sp>
    </p:spTree>
    <p:extLst>
      <p:ext uri="{BB962C8B-B14F-4D97-AF65-F5344CB8AC3E}">
        <p14:creationId xmlns:p14="http://schemas.microsoft.com/office/powerpoint/2010/main" val="105234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3101" y="243840"/>
            <a:ext cx="11209866" cy="1320800"/>
          </a:xfrm>
        </p:spPr>
        <p:txBody>
          <a:bodyPr>
            <a:noAutofit/>
          </a:bodyPr>
          <a:lstStyle/>
          <a:p>
            <a:r>
              <a:rPr lang="es-ES" sz="4400" b="1" dirty="0">
                <a:solidFill>
                  <a:srgbClr val="0070C0"/>
                </a:solidFill>
              </a:rPr>
              <a:t>¿Por qué era tan importante en la sociedad virreinal haber nacido en Europa? </a:t>
            </a:r>
            <a:br>
              <a:rPr lang="es-ES" sz="4400" b="1" dirty="0">
                <a:solidFill>
                  <a:srgbClr val="0070C0"/>
                </a:solidFill>
              </a:rPr>
            </a:br>
            <a:br>
              <a:rPr lang="es-ES" sz="4400" b="1" dirty="0">
                <a:solidFill>
                  <a:srgbClr val="0070C0"/>
                </a:solidFill>
              </a:rPr>
            </a:br>
            <a:br>
              <a:rPr lang="es-ES" sz="4400" b="1" dirty="0">
                <a:solidFill>
                  <a:srgbClr val="0070C0"/>
                </a:solidFill>
              </a:rPr>
            </a:br>
            <a:r>
              <a:rPr lang="es-ES" sz="4400" b="1" dirty="0">
                <a:solidFill>
                  <a:srgbClr val="0070C0"/>
                </a:solidFill>
              </a:rPr>
              <a:t>¿Por qué los habitantes de América no tenían los mismos derechos que los europeos?</a:t>
            </a:r>
            <a:br>
              <a:rPr lang="es-ES" dirty="0"/>
            </a:br>
            <a:endParaRPr lang="es-MX" dirty="0"/>
          </a:p>
        </p:txBody>
      </p:sp>
    </p:spTree>
    <p:extLst>
      <p:ext uri="{BB962C8B-B14F-4D97-AF65-F5344CB8AC3E}">
        <p14:creationId xmlns:p14="http://schemas.microsoft.com/office/powerpoint/2010/main" val="806717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3101" y="243840"/>
            <a:ext cx="11209866" cy="1320800"/>
          </a:xfrm>
        </p:spPr>
        <p:txBody>
          <a:bodyPr>
            <a:noAutofit/>
          </a:bodyPr>
          <a:lstStyle/>
          <a:p>
            <a:r>
              <a:rPr lang="es-ES" b="1" dirty="0">
                <a:solidFill>
                  <a:srgbClr val="0070C0"/>
                </a:solidFill>
              </a:rPr>
              <a:t>Concentrémonos ahora en las aportaciones que</a:t>
            </a:r>
            <a:br>
              <a:rPr lang="es-ES" b="1" dirty="0">
                <a:solidFill>
                  <a:srgbClr val="0070C0"/>
                </a:solidFill>
              </a:rPr>
            </a:br>
            <a:r>
              <a:rPr lang="es-ES" b="1" dirty="0">
                <a:solidFill>
                  <a:srgbClr val="0070C0"/>
                </a:solidFill>
              </a:rPr>
              <a:t>significaron la llegada de los españoles y africanos a Puebla durante los siglos de la colonización. </a:t>
            </a:r>
            <a:br>
              <a:rPr lang="es-ES" b="1" dirty="0">
                <a:solidFill>
                  <a:srgbClr val="0070C0"/>
                </a:solidFill>
              </a:rPr>
            </a:br>
            <a:r>
              <a:rPr lang="es-ES" b="1" dirty="0">
                <a:solidFill>
                  <a:srgbClr val="0070C0"/>
                </a:solidFill>
              </a:rPr>
              <a:t>La cocina fue uno de los aspectos más beneficiados por el contacto entre diferentes culturas. Los españoles que llegaron a América trajeron consigo muchos ingredientes que no eran conocidos en este continente: cerdo, pollo, vaca, trigo,</a:t>
            </a:r>
            <a:r>
              <a:rPr lang="es-ES" dirty="0"/>
              <a:t> </a:t>
            </a:r>
            <a:r>
              <a:rPr lang="es-ES" b="1" dirty="0">
                <a:solidFill>
                  <a:srgbClr val="0070C0"/>
                </a:solidFill>
              </a:rPr>
              <a:t>arroz, manzanas, duraznos, uvas, almendras, nueces, coco, cilantro, perejil... </a:t>
            </a:r>
            <a:endParaRPr lang="es-MX" dirty="0"/>
          </a:p>
        </p:txBody>
      </p:sp>
    </p:spTree>
    <p:extLst>
      <p:ext uri="{BB962C8B-B14F-4D97-AF65-F5344CB8AC3E}">
        <p14:creationId xmlns:p14="http://schemas.microsoft.com/office/powerpoint/2010/main" val="1975756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3101" y="243840"/>
            <a:ext cx="11209866" cy="1320800"/>
          </a:xfrm>
        </p:spPr>
        <p:txBody>
          <a:bodyPr>
            <a:noAutofit/>
          </a:bodyPr>
          <a:lstStyle/>
          <a:p>
            <a:r>
              <a:rPr lang="es-ES" sz="4000" b="1" dirty="0">
                <a:solidFill>
                  <a:srgbClr val="0070C0"/>
                </a:solidFill>
              </a:rPr>
              <a:t>Por su parte, los africanos introdujeron a Puebla nuevas formas de uso de plantas como el camote y la yuca, que son de origen americano. Estos productos, mezclados con ingredientes locales, dieron paso a la cocina poblana actual.</a:t>
            </a:r>
            <a:endParaRPr lang="es-MX" sz="4000" b="1" dirty="0">
              <a:solidFill>
                <a:srgbClr val="0070C0"/>
              </a:solidFill>
            </a:endParaRPr>
          </a:p>
        </p:txBody>
      </p:sp>
    </p:spTree>
    <p:extLst>
      <p:ext uri="{BB962C8B-B14F-4D97-AF65-F5344CB8AC3E}">
        <p14:creationId xmlns:p14="http://schemas.microsoft.com/office/powerpoint/2010/main" val="3323450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61" y="286044"/>
            <a:ext cx="11209866" cy="1320800"/>
          </a:xfrm>
        </p:spPr>
        <p:txBody>
          <a:bodyPr>
            <a:normAutofit fontScale="90000"/>
          </a:bodyPr>
          <a:lstStyle/>
          <a:p>
            <a:r>
              <a:rPr lang="es-ES" b="1" dirty="0">
                <a:solidFill>
                  <a:srgbClr val="0070C0"/>
                </a:solidFill>
              </a:rPr>
              <a:t>Las costumbres de los españoles modificaron el paisaje, ya que introdujeron nuevos cultivos, como el trigo; y para trabajar la tierra emplearon bestias de tiro que en América eran desconocidas. </a:t>
            </a:r>
            <a:endParaRPr lang="es-MX" b="1" dirty="0">
              <a:solidFill>
                <a:srgbClr val="0070C0"/>
              </a:solidFill>
            </a:endParaRPr>
          </a:p>
        </p:txBody>
      </p:sp>
      <p:pic>
        <p:nvPicPr>
          <p:cNvPr id="3" name="Imagen 2"/>
          <p:cNvPicPr>
            <a:picLocks noChangeAspect="1"/>
          </p:cNvPicPr>
          <p:nvPr/>
        </p:nvPicPr>
        <p:blipFill>
          <a:blip r:embed="rId2"/>
          <a:stretch>
            <a:fillRect/>
          </a:stretch>
        </p:blipFill>
        <p:spPr>
          <a:xfrm>
            <a:off x="799806" y="2681433"/>
            <a:ext cx="4503713" cy="3909088"/>
          </a:xfrm>
          <a:prstGeom prst="rect">
            <a:avLst/>
          </a:prstGeom>
        </p:spPr>
      </p:pic>
      <p:pic>
        <p:nvPicPr>
          <p:cNvPr id="4" name="Imagen 3"/>
          <p:cNvPicPr>
            <a:picLocks noChangeAspect="1"/>
          </p:cNvPicPr>
          <p:nvPr/>
        </p:nvPicPr>
        <p:blipFill>
          <a:blip r:embed="rId3"/>
          <a:stretch>
            <a:fillRect/>
          </a:stretch>
        </p:blipFill>
        <p:spPr>
          <a:xfrm>
            <a:off x="5747694" y="2568891"/>
            <a:ext cx="5211038" cy="3903248"/>
          </a:xfrm>
          <a:prstGeom prst="rect">
            <a:avLst/>
          </a:prstGeom>
        </p:spPr>
      </p:pic>
    </p:spTree>
    <p:extLst>
      <p:ext uri="{BB962C8B-B14F-4D97-AF65-F5344CB8AC3E}">
        <p14:creationId xmlns:p14="http://schemas.microsoft.com/office/powerpoint/2010/main" val="4072097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1574" y="398585"/>
            <a:ext cx="11294272" cy="1320800"/>
          </a:xfrm>
        </p:spPr>
        <p:txBody>
          <a:bodyPr>
            <a:normAutofit fontScale="90000"/>
          </a:bodyPr>
          <a:lstStyle/>
          <a:p>
            <a:r>
              <a:rPr lang="es-ES" sz="4000" b="1" dirty="0">
                <a:solidFill>
                  <a:srgbClr val="0070C0"/>
                </a:solidFill>
              </a:rPr>
              <a:t>El mestizaje, o sea el resultado de la mezcla de dos</a:t>
            </a:r>
            <a:br>
              <a:rPr lang="es-ES" sz="4000" b="1" dirty="0">
                <a:solidFill>
                  <a:srgbClr val="0070C0"/>
                </a:solidFill>
              </a:rPr>
            </a:br>
            <a:r>
              <a:rPr lang="es-ES" sz="4000" b="1" dirty="0">
                <a:solidFill>
                  <a:srgbClr val="0070C0"/>
                </a:solidFill>
              </a:rPr>
              <a:t>o más culturas, enriqueció otros campos del saber.</a:t>
            </a:r>
            <a:br>
              <a:rPr lang="es-ES" sz="4000" b="1" dirty="0">
                <a:solidFill>
                  <a:srgbClr val="0070C0"/>
                </a:solidFill>
              </a:rPr>
            </a:br>
            <a:r>
              <a:rPr lang="es-ES" sz="4000" b="1" dirty="0">
                <a:solidFill>
                  <a:srgbClr val="0070C0"/>
                </a:solidFill>
              </a:rPr>
              <a:t>En las artes, la combinación de las técnicas y gustos</a:t>
            </a:r>
            <a:br>
              <a:rPr lang="es-ES" sz="4000" b="1" dirty="0">
                <a:solidFill>
                  <a:srgbClr val="0070C0"/>
                </a:solidFill>
              </a:rPr>
            </a:br>
            <a:r>
              <a:rPr lang="es-ES" sz="4000" b="1" dirty="0">
                <a:solidFill>
                  <a:srgbClr val="0070C0"/>
                </a:solidFill>
              </a:rPr>
              <a:t>europeos, indígenas y africanos dio como resultado</a:t>
            </a:r>
            <a:br>
              <a:rPr lang="es-ES" sz="4000" b="1" dirty="0">
                <a:solidFill>
                  <a:srgbClr val="0070C0"/>
                </a:solidFill>
              </a:rPr>
            </a:br>
            <a:r>
              <a:rPr lang="es-ES" sz="4000" b="1" dirty="0">
                <a:solidFill>
                  <a:srgbClr val="0070C0"/>
                </a:solidFill>
              </a:rPr>
              <a:t>bellísimas obras inigualables. </a:t>
            </a:r>
            <a:br>
              <a:rPr lang="es-ES" sz="4000" b="1" dirty="0">
                <a:solidFill>
                  <a:srgbClr val="0070C0"/>
                </a:solidFill>
              </a:rPr>
            </a:br>
            <a:r>
              <a:rPr lang="es-ES" sz="4000" b="1" dirty="0">
                <a:solidFill>
                  <a:srgbClr val="0070C0"/>
                </a:solidFill>
              </a:rPr>
              <a:t>La catedral de </a:t>
            </a:r>
            <a:r>
              <a:rPr lang="es-ES" sz="4000" b="1" dirty="0" err="1">
                <a:solidFill>
                  <a:srgbClr val="0070C0"/>
                </a:solidFill>
              </a:rPr>
              <a:t>Puebla,la</a:t>
            </a:r>
            <a:r>
              <a:rPr lang="es-ES" sz="4000" b="1" dirty="0">
                <a:solidFill>
                  <a:srgbClr val="0070C0"/>
                </a:solidFill>
              </a:rPr>
              <a:t> capilla de Santa María </a:t>
            </a:r>
            <a:r>
              <a:rPr lang="es-ES" sz="4000" b="1" dirty="0" err="1">
                <a:solidFill>
                  <a:srgbClr val="0070C0"/>
                </a:solidFill>
              </a:rPr>
              <a:t>Tonanzintla</a:t>
            </a:r>
            <a:r>
              <a:rPr lang="es-ES" sz="4000" b="1" dirty="0">
                <a:solidFill>
                  <a:srgbClr val="0070C0"/>
                </a:solidFill>
              </a:rPr>
              <a:t> y la Casa del Alfeñique son ejemplos de edificios que reflejan la gracia lograda por los arquitectos europeos y las manos labradoras y dibujantes de los indígenas.</a:t>
            </a:r>
            <a:br>
              <a:rPr lang="es-ES" sz="4000" b="1" dirty="0">
                <a:solidFill>
                  <a:srgbClr val="0070C0"/>
                </a:solidFill>
              </a:rPr>
            </a:br>
            <a:endParaRPr lang="es-MX" dirty="0"/>
          </a:p>
        </p:txBody>
      </p:sp>
    </p:spTree>
    <p:extLst>
      <p:ext uri="{BB962C8B-B14F-4D97-AF65-F5344CB8AC3E}">
        <p14:creationId xmlns:p14="http://schemas.microsoft.com/office/powerpoint/2010/main" val="1811242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1574" y="398585"/>
            <a:ext cx="11294272" cy="1320800"/>
          </a:xfrm>
        </p:spPr>
        <p:txBody>
          <a:bodyPr>
            <a:normAutofit fontScale="90000"/>
          </a:bodyPr>
          <a:lstStyle/>
          <a:p>
            <a:r>
              <a:rPr lang="es-ES" sz="4000" b="1" dirty="0">
                <a:solidFill>
                  <a:srgbClr val="0070C0"/>
                </a:solidFill>
              </a:rPr>
              <a:t>Por otra parte, la música de la sierra y los valles de</a:t>
            </a:r>
            <a:br>
              <a:rPr lang="es-ES" sz="4000" b="1" dirty="0">
                <a:solidFill>
                  <a:srgbClr val="0070C0"/>
                </a:solidFill>
              </a:rPr>
            </a:br>
            <a:r>
              <a:rPr lang="es-ES" sz="4000" b="1" dirty="0">
                <a:solidFill>
                  <a:srgbClr val="0070C0"/>
                </a:solidFill>
              </a:rPr>
              <a:t>Puebla poseen muchos ritmos africanos que fueron</a:t>
            </a:r>
            <a:br>
              <a:rPr lang="es-ES" sz="4000" b="1" dirty="0">
                <a:solidFill>
                  <a:srgbClr val="0070C0"/>
                </a:solidFill>
              </a:rPr>
            </a:br>
            <a:r>
              <a:rPr lang="es-ES" sz="4000" b="1" dirty="0">
                <a:solidFill>
                  <a:srgbClr val="0070C0"/>
                </a:solidFill>
              </a:rPr>
              <a:t>combinados con el de los indígenas y los de origen</a:t>
            </a:r>
            <a:br>
              <a:rPr lang="es-ES" sz="4000" b="1" dirty="0">
                <a:solidFill>
                  <a:srgbClr val="0070C0"/>
                </a:solidFill>
              </a:rPr>
            </a:br>
            <a:r>
              <a:rPr lang="es-ES" sz="4000" b="1" dirty="0">
                <a:solidFill>
                  <a:srgbClr val="0070C0"/>
                </a:solidFill>
              </a:rPr>
              <a:t>español.</a:t>
            </a:r>
            <a:br>
              <a:rPr lang="es-ES" sz="4000" b="1" dirty="0">
                <a:solidFill>
                  <a:srgbClr val="0070C0"/>
                </a:solidFill>
              </a:rPr>
            </a:br>
            <a:r>
              <a:rPr lang="es-ES" sz="4000" b="1" dirty="0">
                <a:solidFill>
                  <a:srgbClr val="0070C0"/>
                </a:solidFill>
              </a:rPr>
              <a:t>Finalmente, las ceremonias religiosas en Puebla,</a:t>
            </a:r>
            <a:br>
              <a:rPr lang="es-ES" sz="4000" b="1" dirty="0">
                <a:solidFill>
                  <a:srgbClr val="0070C0"/>
                </a:solidFill>
              </a:rPr>
            </a:br>
            <a:r>
              <a:rPr lang="es-ES" sz="4000" b="1" dirty="0">
                <a:solidFill>
                  <a:srgbClr val="0070C0"/>
                </a:solidFill>
              </a:rPr>
              <a:t>tales como las danzas, las procesiones, el culto a</a:t>
            </a:r>
            <a:br>
              <a:rPr lang="es-ES" sz="4000" b="1" dirty="0">
                <a:solidFill>
                  <a:srgbClr val="0070C0"/>
                </a:solidFill>
              </a:rPr>
            </a:br>
            <a:r>
              <a:rPr lang="es-ES" sz="4000" b="1" dirty="0">
                <a:solidFill>
                  <a:srgbClr val="0070C0"/>
                </a:solidFill>
              </a:rPr>
              <a:t>los santos y las fiestas patronales, han sido mestizas desde la época virreinal, en el sentido de que poseen símbolos y creencias indígenas, africanos y cristianos</a:t>
            </a:r>
            <a:r>
              <a:rPr lang="es-ES" dirty="0"/>
              <a:t>.</a:t>
            </a:r>
            <a:endParaRPr lang="es-MX" dirty="0"/>
          </a:p>
        </p:txBody>
      </p:sp>
    </p:spTree>
    <p:extLst>
      <p:ext uri="{BB962C8B-B14F-4D97-AF65-F5344CB8AC3E}">
        <p14:creationId xmlns:p14="http://schemas.microsoft.com/office/powerpoint/2010/main" val="2345281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54289" t="15626" r="31115" b="16106"/>
          <a:stretch/>
        </p:blipFill>
        <p:spPr>
          <a:xfrm>
            <a:off x="3868615" y="-1153550"/>
            <a:ext cx="2883878" cy="7583525"/>
          </a:xfrm>
          <a:prstGeom prst="rect">
            <a:avLst/>
          </a:prstGeom>
        </p:spPr>
      </p:pic>
    </p:spTree>
    <p:extLst>
      <p:ext uri="{BB962C8B-B14F-4D97-AF65-F5344CB8AC3E}">
        <p14:creationId xmlns:p14="http://schemas.microsoft.com/office/powerpoint/2010/main" val="1916388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61" y="286044"/>
            <a:ext cx="11209866" cy="1320800"/>
          </a:xfrm>
        </p:spPr>
        <p:txBody>
          <a:bodyPr>
            <a:normAutofit fontScale="90000"/>
          </a:bodyPr>
          <a:lstStyle/>
          <a:p>
            <a:r>
              <a:rPr lang="es-ES" sz="4000" b="1" dirty="0">
                <a:solidFill>
                  <a:srgbClr val="0070C0"/>
                </a:solidFill>
              </a:rPr>
              <a:t>Además, hicieron obras hidráulicas, construyeron caminos para carruajes y caballos, y levantaron nuevas ciudades. Todo esto provocó cambios en el ecosistema original.</a:t>
            </a:r>
            <a:br>
              <a:rPr lang="es-ES" sz="4000" b="1" dirty="0">
                <a:solidFill>
                  <a:srgbClr val="0070C0"/>
                </a:solidFill>
              </a:rPr>
            </a:br>
            <a:r>
              <a:rPr lang="es-ES" sz="4000" b="1" dirty="0">
                <a:solidFill>
                  <a:srgbClr val="0070C0"/>
                </a:solidFill>
              </a:rPr>
              <a:t>En Nueva España, el sistema virreinal obligaba a los indígenas y a los españoles a vivir en espacios distintos.</a:t>
            </a:r>
            <a:br>
              <a:rPr lang="es-ES" sz="4000" b="1" dirty="0">
                <a:solidFill>
                  <a:srgbClr val="0070C0"/>
                </a:solidFill>
              </a:rPr>
            </a:br>
            <a:r>
              <a:rPr lang="es-ES" sz="4000" b="1" dirty="0">
                <a:solidFill>
                  <a:srgbClr val="0070C0"/>
                </a:solidFill>
              </a:rPr>
              <a:t>A estas poblaciones se les llamó, para diferenciarlas, repúblicas de indios y repúblicas de españoles.</a:t>
            </a:r>
            <a:br>
              <a:rPr lang="es-ES" dirty="0"/>
            </a:br>
            <a:endParaRPr lang="es-MX" dirty="0"/>
          </a:p>
        </p:txBody>
      </p:sp>
    </p:spTree>
    <p:extLst>
      <p:ext uri="{BB962C8B-B14F-4D97-AF65-F5344CB8AC3E}">
        <p14:creationId xmlns:p14="http://schemas.microsoft.com/office/powerpoint/2010/main" val="2468014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9708" y="131299"/>
            <a:ext cx="11209866" cy="1320800"/>
          </a:xfrm>
        </p:spPr>
        <p:txBody>
          <a:bodyPr>
            <a:normAutofit fontScale="90000"/>
          </a:bodyPr>
          <a:lstStyle/>
          <a:p>
            <a:r>
              <a:rPr lang="es-ES" sz="4000" b="1" dirty="0">
                <a:solidFill>
                  <a:srgbClr val="0070C0"/>
                </a:solidFill>
              </a:rPr>
              <a:t>Cada república establecía sus propias leyes, de modo que españoles e indígenas tenían derechos y responsabilidades</a:t>
            </a:r>
            <a:br>
              <a:rPr lang="es-ES" sz="4000" b="1" dirty="0">
                <a:solidFill>
                  <a:srgbClr val="0070C0"/>
                </a:solidFill>
              </a:rPr>
            </a:br>
            <a:r>
              <a:rPr lang="es-ES" sz="4000" b="1" dirty="0">
                <a:solidFill>
                  <a:srgbClr val="0070C0"/>
                </a:solidFill>
              </a:rPr>
              <a:t>diferentes ante el rey y la Iglesia. </a:t>
            </a:r>
            <a:br>
              <a:rPr lang="es-ES" sz="4000" b="1" dirty="0">
                <a:solidFill>
                  <a:srgbClr val="0070C0"/>
                </a:solidFill>
              </a:rPr>
            </a:br>
            <a:r>
              <a:rPr lang="es-ES" sz="4000" b="1" dirty="0">
                <a:solidFill>
                  <a:srgbClr val="0070C0"/>
                </a:solidFill>
              </a:rPr>
              <a:t>Por ejemplo, los indígenas no podían ser juzgados por herejes, mientras que los españoles eran castigados severamente cuando desobedecían las normas establecidas por la Iglesia, como comer carne en los días de ayuno.</a:t>
            </a:r>
            <a:br>
              <a:rPr lang="es-ES" sz="4000" b="1" dirty="0">
                <a:solidFill>
                  <a:srgbClr val="0070C0"/>
                </a:solidFill>
              </a:rPr>
            </a:br>
            <a:endParaRPr lang="es-MX" dirty="0"/>
          </a:p>
        </p:txBody>
      </p:sp>
    </p:spTree>
    <p:extLst>
      <p:ext uri="{BB962C8B-B14F-4D97-AF65-F5344CB8AC3E}">
        <p14:creationId xmlns:p14="http://schemas.microsoft.com/office/powerpoint/2010/main" val="2808581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9708" y="131299"/>
            <a:ext cx="11209866" cy="1320800"/>
          </a:xfrm>
        </p:spPr>
        <p:txBody>
          <a:bodyPr>
            <a:normAutofit fontScale="90000"/>
          </a:bodyPr>
          <a:lstStyle/>
          <a:p>
            <a:br>
              <a:rPr lang="es-ES" sz="4000" b="1" dirty="0">
                <a:solidFill>
                  <a:srgbClr val="0070C0"/>
                </a:solidFill>
              </a:rPr>
            </a:br>
            <a:r>
              <a:rPr lang="es-ES" sz="4900" b="1" dirty="0">
                <a:solidFill>
                  <a:srgbClr val="0070C0"/>
                </a:solidFill>
              </a:rPr>
              <a:t>Por otra parte, los indígenas estaba </a:t>
            </a:r>
            <a:r>
              <a:rPr lang="es-ES" sz="4400" b="1" dirty="0">
                <a:solidFill>
                  <a:srgbClr val="0070C0"/>
                </a:solidFill>
              </a:rPr>
              <a:t>obligados a pagar tributo y no se les permitía pasar más de veinte días fuera de sus pueblos.</a:t>
            </a:r>
            <a:br>
              <a:rPr lang="es-ES" sz="4400" b="1" dirty="0">
                <a:solidFill>
                  <a:srgbClr val="0070C0"/>
                </a:solidFill>
              </a:rPr>
            </a:br>
            <a:r>
              <a:rPr lang="es-ES" sz="4400" b="1" dirty="0">
                <a:solidFill>
                  <a:srgbClr val="0070C0"/>
                </a:solidFill>
              </a:rPr>
              <a:t>Esta división contrastante de la población ocasionó que las ciudades indígenas y las españolas poseyeran sus propios hospitales, iglesias y escuelas.</a:t>
            </a:r>
            <a:endParaRPr lang="es-MX" sz="4400" b="1" dirty="0">
              <a:solidFill>
                <a:srgbClr val="0070C0"/>
              </a:solidFill>
            </a:endParaRPr>
          </a:p>
        </p:txBody>
      </p:sp>
    </p:spTree>
    <p:extLst>
      <p:ext uri="{BB962C8B-B14F-4D97-AF65-F5344CB8AC3E}">
        <p14:creationId xmlns:p14="http://schemas.microsoft.com/office/powerpoint/2010/main" val="4253848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7168" y="215705"/>
            <a:ext cx="11463084" cy="1320800"/>
          </a:xfrm>
        </p:spPr>
        <p:txBody>
          <a:bodyPr>
            <a:normAutofit fontScale="90000"/>
          </a:bodyPr>
          <a:lstStyle/>
          <a:p>
            <a:r>
              <a:rPr lang="es-ES" sz="4400" b="1" dirty="0">
                <a:solidFill>
                  <a:srgbClr val="0070C0"/>
                </a:solidFill>
              </a:rPr>
              <a:t>En un inicio, existieron pocos lugares para</a:t>
            </a:r>
            <a:br>
              <a:rPr lang="es-ES" sz="4400" b="1" dirty="0">
                <a:solidFill>
                  <a:srgbClr val="0070C0"/>
                </a:solidFill>
              </a:rPr>
            </a:br>
            <a:r>
              <a:rPr lang="es-ES" sz="4400" b="1" dirty="0">
                <a:solidFill>
                  <a:srgbClr val="0070C0"/>
                </a:solidFill>
              </a:rPr>
              <a:t>que ambos grupos tuvieran la posibilidad de</a:t>
            </a:r>
            <a:br>
              <a:rPr lang="es-ES" sz="4400" b="1" dirty="0">
                <a:solidFill>
                  <a:srgbClr val="0070C0"/>
                </a:solidFill>
              </a:rPr>
            </a:br>
            <a:r>
              <a:rPr lang="es-ES" sz="4400" b="1" dirty="0">
                <a:solidFill>
                  <a:srgbClr val="0070C0"/>
                </a:solidFill>
              </a:rPr>
              <a:t>encontrarse y convivir. Décadas después de la Conquista, los indígenas no habían aprendido</a:t>
            </a:r>
            <a:br>
              <a:rPr lang="es-ES" sz="4400" b="1" dirty="0">
                <a:solidFill>
                  <a:srgbClr val="0070C0"/>
                </a:solidFill>
              </a:rPr>
            </a:br>
            <a:r>
              <a:rPr lang="es-ES" sz="4400" b="1" dirty="0">
                <a:solidFill>
                  <a:srgbClr val="0070C0"/>
                </a:solidFill>
              </a:rPr>
              <a:t>todavía el español y desconocían el nombre de</a:t>
            </a:r>
            <a:br>
              <a:rPr lang="es-ES" sz="4400" b="1" dirty="0">
                <a:solidFill>
                  <a:srgbClr val="0070C0"/>
                </a:solidFill>
              </a:rPr>
            </a:br>
            <a:r>
              <a:rPr lang="es-ES" sz="4400" b="1" dirty="0">
                <a:solidFill>
                  <a:srgbClr val="0070C0"/>
                </a:solidFill>
              </a:rPr>
              <a:t>los alimentos traídos por los conquistadores.</a:t>
            </a:r>
            <a:br>
              <a:rPr lang="es-ES" sz="4400" b="1" dirty="0">
                <a:solidFill>
                  <a:srgbClr val="0070C0"/>
                </a:solidFill>
              </a:rPr>
            </a:br>
            <a:endParaRPr lang="es-MX" dirty="0"/>
          </a:p>
        </p:txBody>
      </p:sp>
    </p:spTree>
    <p:extLst>
      <p:ext uri="{BB962C8B-B14F-4D97-AF65-F5344CB8AC3E}">
        <p14:creationId xmlns:p14="http://schemas.microsoft.com/office/powerpoint/2010/main" val="3806833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7168" y="215705"/>
            <a:ext cx="11463084" cy="1320800"/>
          </a:xfrm>
        </p:spPr>
        <p:txBody>
          <a:bodyPr>
            <a:normAutofit fontScale="90000"/>
          </a:bodyPr>
          <a:lstStyle/>
          <a:p>
            <a:r>
              <a:rPr lang="es-ES" sz="4400" b="1" dirty="0">
                <a:solidFill>
                  <a:srgbClr val="0070C0"/>
                </a:solidFill>
              </a:rPr>
              <a:t>Por ejemplo, el pan de trigo que confeccionaban los españoles lo llamaban </a:t>
            </a:r>
            <a:r>
              <a:rPr lang="es-ES" sz="4400" b="1" dirty="0" err="1">
                <a:solidFill>
                  <a:srgbClr val="0070C0"/>
                </a:solidFill>
              </a:rPr>
              <a:t>caxtillan</a:t>
            </a:r>
            <a:r>
              <a:rPr lang="es-ES" sz="4400" b="1" dirty="0">
                <a:solidFill>
                  <a:srgbClr val="0070C0"/>
                </a:solidFill>
              </a:rPr>
              <a:t> </a:t>
            </a:r>
            <a:r>
              <a:rPr lang="es-ES" sz="4400" b="1" dirty="0" err="1">
                <a:solidFill>
                  <a:srgbClr val="0070C0"/>
                </a:solidFill>
              </a:rPr>
              <a:t>tlaxcalli</a:t>
            </a:r>
            <a:r>
              <a:rPr lang="es-ES" sz="4400" b="1" dirty="0">
                <a:solidFill>
                  <a:srgbClr val="0070C0"/>
                </a:solidFill>
              </a:rPr>
              <a:t>, que en náhuatl, quiere decir "tortilla de Castilla"(Castilla era el otro nombre con el que se conocía a España); al pollo </a:t>
            </a:r>
            <a:r>
              <a:rPr lang="es-ES" sz="4400" b="1" dirty="0" err="1">
                <a:solidFill>
                  <a:srgbClr val="0070C0"/>
                </a:solidFill>
              </a:rPr>
              <a:t>caxtillan</a:t>
            </a:r>
            <a:r>
              <a:rPr lang="es-ES" sz="4400" b="1" dirty="0">
                <a:solidFill>
                  <a:srgbClr val="0070C0"/>
                </a:solidFill>
              </a:rPr>
              <a:t> </a:t>
            </a:r>
            <a:r>
              <a:rPr lang="es-ES" sz="4400" b="1" dirty="0" err="1">
                <a:solidFill>
                  <a:srgbClr val="0070C0"/>
                </a:solidFill>
              </a:rPr>
              <a:t>totolin</a:t>
            </a:r>
            <a:r>
              <a:rPr lang="es-ES" sz="4400" b="1" dirty="0">
                <a:solidFill>
                  <a:srgbClr val="0070C0"/>
                </a:solidFill>
              </a:rPr>
              <a:t>, es </a:t>
            </a:r>
            <a:r>
              <a:rPr lang="es-ES" sz="4400" b="1" dirty="0" err="1">
                <a:solidFill>
                  <a:srgbClr val="0070C0"/>
                </a:solidFill>
              </a:rPr>
              <a:t>decir,"guajolote</a:t>
            </a:r>
            <a:r>
              <a:rPr lang="es-ES" sz="4400" b="1" dirty="0">
                <a:solidFill>
                  <a:srgbClr val="0070C0"/>
                </a:solidFill>
              </a:rPr>
              <a:t> de Castilla"; la pimienta o chile de Castilla era </a:t>
            </a:r>
            <a:r>
              <a:rPr lang="es-ES" sz="4400" b="1" dirty="0" err="1">
                <a:solidFill>
                  <a:srgbClr val="0070C0"/>
                </a:solidFill>
              </a:rPr>
              <a:t>caxtillan</a:t>
            </a:r>
            <a:r>
              <a:rPr lang="es-ES" sz="4400" b="1" dirty="0">
                <a:solidFill>
                  <a:srgbClr val="0070C0"/>
                </a:solidFill>
              </a:rPr>
              <a:t> </a:t>
            </a:r>
            <a:r>
              <a:rPr lang="es-ES" sz="4400" b="1" dirty="0" err="1">
                <a:solidFill>
                  <a:srgbClr val="0070C0"/>
                </a:solidFill>
              </a:rPr>
              <a:t>chilli</a:t>
            </a:r>
            <a:r>
              <a:rPr lang="es-ES" sz="4400" b="1" dirty="0">
                <a:solidFill>
                  <a:srgbClr val="0070C0"/>
                </a:solidFill>
              </a:rPr>
              <a:t>; la zanahoria, </a:t>
            </a:r>
            <a:r>
              <a:rPr lang="es-ES" sz="4400" b="1" dirty="0" err="1">
                <a:solidFill>
                  <a:srgbClr val="0070C0"/>
                </a:solidFill>
              </a:rPr>
              <a:t>caxtillan</a:t>
            </a:r>
            <a:br>
              <a:rPr lang="es-ES" sz="4400" b="1" dirty="0">
                <a:solidFill>
                  <a:srgbClr val="0070C0"/>
                </a:solidFill>
              </a:rPr>
            </a:br>
            <a:r>
              <a:rPr lang="es-ES" sz="4400" b="1" dirty="0" err="1">
                <a:solidFill>
                  <a:srgbClr val="0070C0"/>
                </a:solidFill>
              </a:rPr>
              <a:t>camotli</a:t>
            </a:r>
            <a:r>
              <a:rPr lang="es-ES" sz="4400" b="1" dirty="0">
                <a:solidFill>
                  <a:srgbClr val="0070C0"/>
                </a:solidFill>
              </a:rPr>
              <a:t>, o "camote de Castilla".</a:t>
            </a:r>
            <a:br>
              <a:rPr lang="es-ES" dirty="0"/>
            </a:br>
            <a:endParaRPr lang="es-MX" dirty="0"/>
          </a:p>
        </p:txBody>
      </p:sp>
    </p:spTree>
    <p:extLst>
      <p:ext uri="{BB962C8B-B14F-4D97-AF65-F5344CB8AC3E}">
        <p14:creationId xmlns:p14="http://schemas.microsoft.com/office/powerpoint/2010/main" val="2823030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7168" y="215705"/>
            <a:ext cx="11463084" cy="1320800"/>
          </a:xfrm>
        </p:spPr>
        <p:txBody>
          <a:bodyPr>
            <a:noAutofit/>
          </a:bodyPr>
          <a:lstStyle/>
          <a:p>
            <a:r>
              <a:rPr lang="es-ES" sz="4000" b="1" dirty="0">
                <a:solidFill>
                  <a:srgbClr val="0070C0"/>
                </a:solidFill>
              </a:rPr>
              <a:t>Conforme pasó el tiempo, los límites</a:t>
            </a:r>
            <a:br>
              <a:rPr lang="es-ES" sz="4000" b="1" dirty="0">
                <a:solidFill>
                  <a:srgbClr val="0070C0"/>
                </a:solidFill>
              </a:rPr>
            </a:br>
            <a:r>
              <a:rPr lang="es-ES" sz="4000" b="1" dirty="0">
                <a:solidFill>
                  <a:srgbClr val="0070C0"/>
                </a:solidFill>
              </a:rPr>
              <a:t>entre las repúblicas de indios y de españoles</a:t>
            </a:r>
            <a:br>
              <a:rPr lang="es-ES" sz="4000" b="1" dirty="0">
                <a:solidFill>
                  <a:srgbClr val="0070C0"/>
                </a:solidFill>
              </a:rPr>
            </a:br>
            <a:r>
              <a:rPr lang="es-ES" sz="4000" b="1" dirty="0">
                <a:solidFill>
                  <a:srgbClr val="0070C0"/>
                </a:solidFill>
              </a:rPr>
              <a:t>fueron volviéndose más flexibles, aunque no</a:t>
            </a:r>
            <a:br>
              <a:rPr lang="es-ES" sz="4000" b="1" dirty="0">
                <a:solidFill>
                  <a:srgbClr val="0070C0"/>
                </a:solidFill>
              </a:rPr>
            </a:br>
            <a:r>
              <a:rPr lang="es-ES" sz="4000" b="1" dirty="0">
                <a:solidFill>
                  <a:srgbClr val="0070C0"/>
                </a:solidFill>
              </a:rPr>
              <a:t>desaparecieron por completo. En un inicio los</a:t>
            </a:r>
            <a:br>
              <a:rPr lang="es-ES" sz="4000" b="1" dirty="0">
                <a:solidFill>
                  <a:srgbClr val="0070C0"/>
                </a:solidFill>
              </a:rPr>
            </a:br>
            <a:r>
              <a:rPr lang="es-ES" sz="4000" b="1" dirty="0">
                <a:solidFill>
                  <a:srgbClr val="0070C0"/>
                </a:solidFill>
              </a:rPr>
              <a:t>únicos habitantes de América eran españoles</a:t>
            </a:r>
            <a:br>
              <a:rPr lang="es-ES" sz="4000" b="1" dirty="0">
                <a:solidFill>
                  <a:srgbClr val="0070C0"/>
                </a:solidFill>
              </a:rPr>
            </a:br>
            <a:r>
              <a:rPr lang="es-ES" sz="4000" b="1" dirty="0">
                <a:solidFill>
                  <a:srgbClr val="0070C0"/>
                </a:solidFill>
              </a:rPr>
              <a:t>e indígenas, pero con el tiempo ambos grupos</a:t>
            </a:r>
            <a:br>
              <a:rPr lang="es-ES" sz="4000" b="1" dirty="0">
                <a:solidFill>
                  <a:srgbClr val="0070C0"/>
                </a:solidFill>
              </a:rPr>
            </a:br>
            <a:r>
              <a:rPr lang="es-ES" sz="4000" b="1" dirty="0">
                <a:solidFill>
                  <a:srgbClr val="0070C0"/>
                </a:solidFill>
              </a:rPr>
              <a:t>fueron mezclándose entre sí, dando origen a</a:t>
            </a:r>
            <a:br>
              <a:rPr lang="es-ES" sz="4000" b="1" dirty="0">
                <a:solidFill>
                  <a:srgbClr val="0070C0"/>
                </a:solidFill>
              </a:rPr>
            </a:br>
            <a:r>
              <a:rPr lang="es-ES" sz="4000" b="1" dirty="0">
                <a:solidFill>
                  <a:srgbClr val="0070C0"/>
                </a:solidFill>
              </a:rPr>
              <a:t>nuevos pobladores.</a:t>
            </a:r>
            <a:endParaRPr lang="es-MX" sz="4000" b="1" dirty="0">
              <a:solidFill>
                <a:srgbClr val="0070C0"/>
              </a:solidFill>
            </a:endParaRPr>
          </a:p>
        </p:txBody>
      </p:sp>
    </p:spTree>
    <p:extLst>
      <p:ext uri="{BB962C8B-B14F-4D97-AF65-F5344CB8AC3E}">
        <p14:creationId xmlns:p14="http://schemas.microsoft.com/office/powerpoint/2010/main" val="1362406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3" y="609600"/>
            <a:ext cx="10970715" cy="1320800"/>
          </a:xfrm>
        </p:spPr>
        <p:txBody>
          <a:bodyPr>
            <a:noAutofit/>
          </a:bodyPr>
          <a:lstStyle/>
          <a:p>
            <a:r>
              <a:rPr lang="es-ES" sz="4000" b="1" dirty="0">
                <a:solidFill>
                  <a:srgbClr val="0070C0"/>
                </a:solidFill>
              </a:rPr>
              <a:t>Las castas eran el nombre con el que se conocía a los descendientes de uniones de diferentes grupos. </a:t>
            </a:r>
            <a:br>
              <a:rPr lang="es-ES" sz="4000" b="1" dirty="0">
                <a:solidFill>
                  <a:srgbClr val="0070C0"/>
                </a:solidFill>
              </a:rPr>
            </a:br>
            <a:r>
              <a:rPr lang="es-ES" sz="4000" b="1" dirty="0">
                <a:solidFill>
                  <a:srgbClr val="0070C0"/>
                </a:solidFill>
              </a:rPr>
              <a:t>Existieron muchas castas y cada una tuvo un nombre en particular. </a:t>
            </a:r>
            <a:br>
              <a:rPr lang="es-ES" sz="4000" b="1" dirty="0">
                <a:solidFill>
                  <a:srgbClr val="0070C0"/>
                </a:solidFill>
              </a:rPr>
            </a:br>
            <a:r>
              <a:rPr lang="es-ES" sz="4000" b="1" dirty="0">
                <a:solidFill>
                  <a:srgbClr val="0070C0"/>
                </a:solidFill>
              </a:rPr>
              <a:t>La más numerosa era la de los mestizos, hijos de uniones entre español e indígena.</a:t>
            </a:r>
            <a:endParaRPr lang="es-MX" sz="4000" b="1" dirty="0">
              <a:solidFill>
                <a:srgbClr val="0070C0"/>
              </a:solidFill>
            </a:endParaRPr>
          </a:p>
        </p:txBody>
      </p:sp>
    </p:spTree>
    <p:extLst>
      <p:ext uri="{BB962C8B-B14F-4D97-AF65-F5344CB8AC3E}">
        <p14:creationId xmlns:p14="http://schemas.microsoft.com/office/powerpoint/2010/main" val="2937045369"/>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1320</TotalTime>
  <Words>1259</Words>
  <Application>Microsoft Office PowerPoint</Application>
  <PresentationFormat>Panorámica</PresentationFormat>
  <Paragraphs>26</Paragraphs>
  <Slides>22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Arial</vt:lpstr>
      <vt:lpstr>Calibri</vt:lpstr>
      <vt:lpstr>Comic Sans MS</vt:lpstr>
      <vt:lpstr>Trebuchet MS</vt:lpstr>
      <vt:lpstr>Wingdings 3</vt:lpstr>
      <vt:lpstr>Faceta</vt:lpstr>
      <vt:lpstr>  </vt:lpstr>
      <vt:lpstr>Las costumbres de los españoles modificaron el paisaje, ya que introdujeron nuevos cultivos, como el trigo; y para trabajar la tierra emplearon bestias de tiro que en América eran desconocidas. </vt:lpstr>
      <vt:lpstr>Además, hicieron obras hidráulicas, construyeron caminos para carruajes y caballos, y levantaron nuevas ciudades. Todo esto provocó cambios en el ecosistema original. En Nueva España, el sistema virreinal obligaba a los indígenas y a los españoles a vivir en espacios distintos. A estas poblaciones se les llamó, para diferenciarlas, repúblicas de indios y repúblicas de españoles. </vt:lpstr>
      <vt:lpstr>Cada república establecía sus propias leyes, de modo que españoles e indígenas tenían derechos y responsabilidades diferentes ante el rey y la Iglesia.  Por ejemplo, los indígenas no podían ser juzgados por herejes, mientras que los españoles eran castigados severamente cuando desobedecían las normas establecidas por la Iglesia, como comer carne en los días de ayuno. </vt:lpstr>
      <vt:lpstr> Por otra parte, los indígenas estaba obligados a pagar tributo y no se les permitía pasar más de veinte días fuera de sus pueblos. Esta división contrastante de la población ocasionó que las ciudades indígenas y las españolas poseyeran sus propios hospitales, iglesias y escuelas.</vt:lpstr>
      <vt:lpstr>En un inicio, existieron pocos lugares para que ambos grupos tuvieran la posibilidad de encontrarse y convivir. Décadas después de la Conquista, los indígenas no habían aprendido todavía el español y desconocían el nombre de los alimentos traídos por los conquistadores. </vt:lpstr>
      <vt:lpstr>Por ejemplo, el pan de trigo que confeccionaban los españoles lo llamaban caxtillan tlaxcalli, que en náhuatl, quiere decir "tortilla de Castilla"(Castilla era el otro nombre con el que se conocía a España); al pollo caxtillan totolin, es decir,"guajolote de Castilla"; la pimienta o chile de Castilla era caxtillan chilli; la zanahoria, caxtillan camotli, o "camote de Castilla". </vt:lpstr>
      <vt:lpstr>Conforme pasó el tiempo, los límites entre las repúblicas de indios y de españoles fueron volviéndose más flexibles, aunque no desaparecieron por completo. En un inicio los únicos habitantes de América eran españoles e indígenas, pero con el tiempo ambos grupos fueron mezclándose entre sí, dando origen a nuevos pobladores.</vt:lpstr>
      <vt:lpstr>Las castas eran el nombre con el que se conocía a los descendientes de uniones de diferentes grupos.  Existieron muchas castas y cada una tuvo un nombre en particular.  La más numerosa era la de los mestizos, hijos de uniones entre español e indígena.</vt:lpstr>
      <vt:lpstr>Presentación de PowerPoint</vt:lpstr>
      <vt:lpstr>Españoles, indígenas y castas ocupaban un lugar diferente en la escala social, y según su posición tenían mayores o menores privilegios.  En lo más alto de la escala estaba el grupo de españoles. Éstos poseían los mejores cargos en el gobierno y en la Iglesia.  Por otra parte, en el nivel más bajo se encontraban los esclavos, quienes en su mayoría habían sido traídos de África.  </vt:lpstr>
      <vt:lpstr>En la región de Izúcar, los esclavos africanos trabajaron en los cultivos de caña de azúcar, mientras que en las ciudades poblanas fueron empleados en los talleres y para el servicio doméstico en las casas acomodadas. </vt:lpstr>
      <vt:lpstr>Entre los españoles y los esclavos se encontraba una gran variedad de grupos.  Las castas formaron parte de las clases bajas y medias de la sociedad virreinal y se dedicaron a una gran diversidad de oficios, la mayoría en las ciudades. Fueron cocineros, aguadores (quienes transportaban el agua de las fuentes públicas hasta las casas), ayudantes de carniceros, costureros, entre otras actividades. </vt:lpstr>
      <vt:lpstr>Si bien la población indígena fue en un inicio la más numerosa, muy pronto se vio reducida a causa de las enfermedades que los españoles trajeron consigo desde Europa.  Los indígenas no eran resistentes a los virus que existían en el otro continente, y millones de ellos murieron por epidemias de viruela.  </vt:lpstr>
      <vt:lpstr>Con el tiempo la población indígena se fue recuperando, pero para entonces los encomenderos y hacendados ya se habían apropiado de muchas de sus tierras.  Los indígenas vivían en su mayoría en el campo y trabajaban como campesinos, pero también hubo quienes continuaron dedicándose a los oficios tradicionales (vendedor ambulante, carpintero, tamalera, tortillera, dibujante, etcétera) o que aprendieron nuevos oficios (panadero, talabartero, herrero, etcétera).</vt:lpstr>
      <vt:lpstr>Esta división social, además de injusta, se basaba en supuestos falsos. El único elemento que diferenciaba a los españoles del resto de la población era su lugar de nacimiento.  Los españoles habían nacido en Europa, a diferencia de los otros habitantes, que eran originarios de América o África. Esta simple y única distinción fue utilizada por los españoles para justificar su poder sobre los otros grupos. </vt:lpstr>
      <vt:lpstr>¿Por qué era tan importante en la sociedad virreinal haber nacido en Europa?    ¿Por qué los habitantes de América no tenían los mismos derechos que los europeos? </vt:lpstr>
      <vt:lpstr>Concentrémonos ahora en las aportaciones que significaron la llegada de los españoles y africanos a Puebla durante los siglos de la colonización.  La cocina fue uno de los aspectos más beneficiados por el contacto entre diferentes culturas. Los españoles que llegaron a América trajeron consigo muchos ingredientes que no eran conocidos en este continente: cerdo, pollo, vaca, trigo, arroz, manzanas, duraznos, uvas, almendras, nueces, coco, cilantro, perejil... </vt:lpstr>
      <vt:lpstr>Por su parte, los africanos introdujeron a Puebla nuevas formas de uso de plantas como el camote y la yuca, que son de origen americano. Estos productos, mezclados con ingredientes locales, dieron paso a la cocina poblana actual.</vt:lpstr>
      <vt:lpstr>El mestizaje, o sea el resultado de la mezcla de dos o más culturas, enriqueció otros campos del saber. En las artes, la combinación de las técnicas y gustos europeos, indígenas y africanos dio como resultado bellísimas obras inigualables.  La catedral de Puebla,la capilla de Santa María Tonanzintla y la Casa del Alfeñique son ejemplos de edificios que reflejan la gracia lograda por los arquitectos europeos y las manos labradoras y dibujantes de los indígenas. </vt:lpstr>
      <vt:lpstr>Por otra parte, la música de la sierra y los valles de Puebla poseen muchos ritmos africanos que fueron combinados con el de los indígenas y los de origen español. Finalmente, las ceremonias religiosas en Puebla, tales como las danzas, las procesiones, el culto a los santos y las fiestas patronales, han sido mestizas desde la época virreinal, en el sentido de que poseen símbolos y creencias indígenas, africanos y cristianos.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kary</dc:creator>
  <cp:lastModifiedBy>Liceo</cp:lastModifiedBy>
  <cp:revision>73</cp:revision>
  <dcterms:created xsi:type="dcterms:W3CDTF">2021-11-25T00:45:06Z</dcterms:created>
  <dcterms:modified xsi:type="dcterms:W3CDTF">2022-02-17T15:49:13Z</dcterms:modified>
</cp:coreProperties>
</file>