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A1F990-F3EC-4D2A-A59A-B3121D3E6F8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C5FEEBCB-1E97-4AE8-BEFF-581EFD9A58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9B860CA4-7F53-4715-9007-DD1E77910C32}"/>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5" name="Marcador de pie de página 4">
            <a:extLst>
              <a:ext uri="{FF2B5EF4-FFF2-40B4-BE49-F238E27FC236}">
                <a16:creationId xmlns:a16="http://schemas.microsoft.com/office/drawing/2014/main" id="{4591D4D6-3DF8-4076-8446-57CE3DD0821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EF11C81-BDAD-47A2-8024-613FB60BB81B}"/>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112691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5658F5-450C-426F-AB5C-6B34E930220F}"/>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49B9DCB2-EABB-4B94-A199-C39524EF065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BC0CAF2B-CAF6-4004-94BB-8ECA59831681}"/>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5" name="Marcador de pie de página 4">
            <a:extLst>
              <a:ext uri="{FF2B5EF4-FFF2-40B4-BE49-F238E27FC236}">
                <a16:creationId xmlns:a16="http://schemas.microsoft.com/office/drawing/2014/main" id="{6411452C-DFD6-498D-9D71-63D275E9D8D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AD51876-8D58-4393-A74B-F40BB2290CEC}"/>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338310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CE15AAF-D100-4B56-AB84-E9E6396AB4A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57C83072-A771-4B38-B050-769F94DC45A9}"/>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E5030477-6297-44DB-9D31-69BDAA1A688E}"/>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5" name="Marcador de pie de página 4">
            <a:extLst>
              <a:ext uri="{FF2B5EF4-FFF2-40B4-BE49-F238E27FC236}">
                <a16:creationId xmlns:a16="http://schemas.microsoft.com/office/drawing/2014/main" id="{5C07A88A-9F8B-4AC2-950B-CEBEBEF5ABA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B0CC7631-1205-4C5B-9555-8D6EDAFF161B}"/>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3206568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260730-06E5-4D26-B3B7-FAB91C398B6C}"/>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C63F6B58-B653-4F05-B407-35EAA35D7DC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82C26A36-68E4-423A-9644-5F73CBF2903E}"/>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5" name="Marcador de pie de página 4">
            <a:extLst>
              <a:ext uri="{FF2B5EF4-FFF2-40B4-BE49-F238E27FC236}">
                <a16:creationId xmlns:a16="http://schemas.microsoft.com/office/drawing/2014/main" id="{7774EAB1-2664-4F6A-9D51-9C192639A2B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0A5DBDBA-6FB5-4A66-8BEB-FD0C7F44D269}"/>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1821444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71E17C-67C2-43D4-B11B-0C2C833CE08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F19DDC66-CA19-4F64-854A-C64E84028E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733CE8C-95DE-4984-B3F9-BC76284457EB}"/>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5" name="Marcador de pie de página 4">
            <a:extLst>
              <a:ext uri="{FF2B5EF4-FFF2-40B4-BE49-F238E27FC236}">
                <a16:creationId xmlns:a16="http://schemas.microsoft.com/office/drawing/2014/main" id="{D7020A61-A42B-4DA1-B261-AFA48929D11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0BAEECEF-57FF-4A40-839D-C5EA17251690}"/>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1762578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8C2F2A-71E6-4058-A36D-1712D7B7EA99}"/>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184FD8AA-5CEE-4FF6-8BC2-6817164F6C0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B3EFD587-6434-4E55-BEE5-E51B467C9DB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F8B56E0A-5A46-4DA2-B13F-DB6DF1340E1B}"/>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6" name="Marcador de pie de página 5">
            <a:extLst>
              <a:ext uri="{FF2B5EF4-FFF2-40B4-BE49-F238E27FC236}">
                <a16:creationId xmlns:a16="http://schemas.microsoft.com/office/drawing/2014/main" id="{99DBF028-BAEF-4B4F-BC22-BE6D0B4461E9}"/>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B7EE7A1-7316-4703-8D95-553B812F0A3E}"/>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111330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28F6D4-B8D7-4E1B-ADF4-336601D83DE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8A724BAE-C9CF-482A-8FE6-10E65FEBF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1FE9CFB-B237-404B-AA69-9DB0529239B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8C8FCB4D-8425-4546-841E-1E06A2F88A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ACACB97-FF70-429E-BE33-F6797D81616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DE497595-638C-4D48-A370-B6533945DAA7}"/>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8" name="Marcador de pie de página 7">
            <a:extLst>
              <a:ext uri="{FF2B5EF4-FFF2-40B4-BE49-F238E27FC236}">
                <a16:creationId xmlns:a16="http://schemas.microsoft.com/office/drawing/2014/main" id="{0767CAFF-B062-44F3-AA9B-DBD09F8C2B8E}"/>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658CCD2C-DFD1-4ED1-9295-4422173A9681}"/>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2944646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42CB8F-70D9-4BDD-9225-B21E07706E08}"/>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43D6E5B2-D1A9-4EF2-9753-2D4A5E4D1C48}"/>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4" name="Marcador de pie de página 3">
            <a:extLst>
              <a:ext uri="{FF2B5EF4-FFF2-40B4-BE49-F238E27FC236}">
                <a16:creationId xmlns:a16="http://schemas.microsoft.com/office/drawing/2014/main" id="{F22D6883-2D2C-42CF-92AC-522098FC5D32}"/>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5724DD9E-57A5-4F86-8FCD-620419BED300}"/>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48671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4B29098-0825-4092-AC50-B1FC0864B837}"/>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3" name="Marcador de pie de página 2">
            <a:extLst>
              <a:ext uri="{FF2B5EF4-FFF2-40B4-BE49-F238E27FC236}">
                <a16:creationId xmlns:a16="http://schemas.microsoft.com/office/drawing/2014/main" id="{2D2BFE05-354C-452D-895F-D13DAA90814B}"/>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0C246817-A5BC-49A1-936F-A58374494321}"/>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3086197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3BD44-2148-4963-BA4E-AEE76D727F7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C41CE83F-A3AA-404F-B4EE-932A4B8CFF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122E06E1-71B4-4796-AC68-D25058DF06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2A30DCA-BA16-42AA-85B7-17CEC9BFCD19}"/>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6" name="Marcador de pie de página 5">
            <a:extLst>
              <a:ext uri="{FF2B5EF4-FFF2-40B4-BE49-F238E27FC236}">
                <a16:creationId xmlns:a16="http://schemas.microsoft.com/office/drawing/2014/main" id="{F550EDC4-4807-4790-90D1-A489D4C95574}"/>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F7AF356-C4E3-445A-915A-B712CB6E86FC}"/>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1758594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C07845-908C-4FBA-B690-B8FFE524A2A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96F63F97-BFD2-40D6-9D2C-C45506DBAF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3B69B124-A245-458D-BAC8-B3E261AD44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D0E1B29-6401-47AA-A3A2-9DC347058946}"/>
              </a:ext>
            </a:extLst>
          </p:cNvPr>
          <p:cNvSpPr>
            <a:spLocks noGrp="1"/>
          </p:cNvSpPr>
          <p:nvPr>
            <p:ph type="dt" sz="half" idx="10"/>
          </p:nvPr>
        </p:nvSpPr>
        <p:spPr/>
        <p:txBody>
          <a:bodyPr/>
          <a:lstStyle/>
          <a:p>
            <a:fld id="{F51C802F-399E-436D-B251-EFAE1C24330D}" type="datetimeFigureOut">
              <a:rPr lang="es-MX" smtClean="0"/>
              <a:t>12/05/2022</a:t>
            </a:fld>
            <a:endParaRPr lang="es-MX"/>
          </a:p>
        </p:txBody>
      </p:sp>
      <p:sp>
        <p:nvSpPr>
          <p:cNvPr id="6" name="Marcador de pie de página 5">
            <a:extLst>
              <a:ext uri="{FF2B5EF4-FFF2-40B4-BE49-F238E27FC236}">
                <a16:creationId xmlns:a16="http://schemas.microsoft.com/office/drawing/2014/main" id="{53E3C84F-EC18-4137-9698-623331B5BA7F}"/>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2EFBF506-2964-4073-8D1E-BB4A21982314}"/>
              </a:ext>
            </a:extLst>
          </p:cNvPr>
          <p:cNvSpPr>
            <a:spLocks noGrp="1"/>
          </p:cNvSpPr>
          <p:nvPr>
            <p:ph type="sldNum" sz="quarter" idx="12"/>
          </p:nvPr>
        </p:nvSpPr>
        <p:spPr/>
        <p:txBody>
          <a:bodyPr/>
          <a:lstStyle/>
          <a:p>
            <a:fld id="{AB73FC1B-5391-4C7D-B87E-E823CCC053DE}" type="slidenum">
              <a:rPr lang="es-MX" smtClean="0"/>
              <a:t>‹Nº›</a:t>
            </a:fld>
            <a:endParaRPr lang="es-MX"/>
          </a:p>
        </p:txBody>
      </p:sp>
    </p:spTree>
    <p:extLst>
      <p:ext uri="{BB962C8B-B14F-4D97-AF65-F5344CB8AC3E}">
        <p14:creationId xmlns:p14="http://schemas.microsoft.com/office/powerpoint/2010/main" val="3943882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1C4B0C98-BD3C-4EEB-B009-FE6CDFAAE6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E3446A2F-52BE-411E-B085-6D893B4A84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6E125BA8-F202-4AC3-89BD-5EE2AE6ADB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1C802F-399E-436D-B251-EFAE1C24330D}" type="datetimeFigureOut">
              <a:rPr lang="es-MX" smtClean="0"/>
              <a:t>12/05/2022</a:t>
            </a:fld>
            <a:endParaRPr lang="es-MX"/>
          </a:p>
        </p:txBody>
      </p:sp>
      <p:sp>
        <p:nvSpPr>
          <p:cNvPr id="5" name="Marcador de pie de página 4">
            <a:extLst>
              <a:ext uri="{FF2B5EF4-FFF2-40B4-BE49-F238E27FC236}">
                <a16:creationId xmlns:a16="http://schemas.microsoft.com/office/drawing/2014/main" id="{F9D22D1E-88EA-4856-A953-6C87EA57EF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697FC093-737C-40C1-BFC8-836FBF8127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3FC1B-5391-4C7D-B87E-E823CCC053DE}" type="slidenum">
              <a:rPr lang="es-MX" smtClean="0"/>
              <a:t>‹Nº›</a:t>
            </a:fld>
            <a:endParaRPr lang="es-MX"/>
          </a:p>
        </p:txBody>
      </p:sp>
    </p:spTree>
    <p:extLst>
      <p:ext uri="{BB962C8B-B14F-4D97-AF65-F5344CB8AC3E}">
        <p14:creationId xmlns:p14="http://schemas.microsoft.com/office/powerpoint/2010/main" val="761162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4F29EB-8E1F-4597-8B35-F4CFEFC17C09}"/>
              </a:ext>
            </a:extLst>
          </p:cNvPr>
          <p:cNvSpPr>
            <a:spLocks noGrp="1"/>
          </p:cNvSpPr>
          <p:nvPr>
            <p:ph type="ctrTitle"/>
          </p:nvPr>
        </p:nvSpPr>
        <p:spPr>
          <a:xfrm>
            <a:off x="0" y="2898154"/>
            <a:ext cx="11648661" cy="3582159"/>
          </a:xfrm>
        </p:spPr>
        <p:txBody>
          <a:bodyPr>
            <a:noAutofit/>
          </a:bodyPr>
          <a:lstStyle/>
          <a:p>
            <a:br>
              <a:rPr lang="es-ES" b="1" u="sng" dirty="0"/>
            </a:br>
            <a:r>
              <a:rPr lang="es-ES" b="1" dirty="0"/>
              <a:t>Jueves 12 de mayo de 2022</a:t>
            </a:r>
            <a:br>
              <a:rPr lang="es-ES" b="1" dirty="0"/>
            </a:br>
            <a:br>
              <a:rPr lang="es-ES" b="1" dirty="0"/>
            </a:br>
            <a:r>
              <a:rPr lang="es-ES" b="1" dirty="0"/>
              <a:t>La vida cotidiana del campo y la ciudad en mi entidad</a:t>
            </a:r>
            <a:br>
              <a:rPr lang="es-ES" b="1" dirty="0"/>
            </a:br>
            <a:br>
              <a:rPr lang="es-ES" b="1" u="sng" dirty="0"/>
            </a:br>
            <a:br>
              <a:rPr lang="es-ES" b="1" dirty="0"/>
            </a:br>
            <a:r>
              <a:rPr lang="es-ES" sz="4000" b="1" dirty="0"/>
              <a:t>https://www.youtube.com/watch?v=cFbm8i8fjTo</a:t>
            </a:r>
            <a:endParaRPr lang="es-MX" b="1" dirty="0"/>
          </a:p>
        </p:txBody>
      </p:sp>
      <p:sp>
        <p:nvSpPr>
          <p:cNvPr id="4" name="CuadroTexto 3">
            <a:extLst>
              <a:ext uri="{FF2B5EF4-FFF2-40B4-BE49-F238E27FC236}">
                <a16:creationId xmlns:a16="http://schemas.microsoft.com/office/drawing/2014/main" id="{7B214542-9B0C-C625-5861-67B9667788C0}"/>
              </a:ext>
            </a:extLst>
          </p:cNvPr>
          <p:cNvSpPr txBox="1"/>
          <p:nvPr/>
        </p:nvSpPr>
        <p:spPr>
          <a:xfrm>
            <a:off x="291547" y="4541679"/>
            <a:ext cx="11357113" cy="646331"/>
          </a:xfrm>
          <a:prstGeom prst="rect">
            <a:avLst/>
          </a:prstGeom>
          <a:noFill/>
        </p:spPr>
        <p:txBody>
          <a:bodyPr wrap="square">
            <a:spAutoFit/>
          </a:bodyPr>
          <a:lstStyle/>
          <a:p>
            <a:r>
              <a:rPr lang="es-ES" dirty="0"/>
              <a:t>Aprendizajes esperados: Describe características de la vida cotidiana en el campo y la ciudad de la entidad durante el siglo XIX.</a:t>
            </a:r>
            <a:endParaRPr lang="es-MX" dirty="0"/>
          </a:p>
        </p:txBody>
      </p:sp>
    </p:spTree>
    <p:extLst>
      <p:ext uri="{BB962C8B-B14F-4D97-AF65-F5344CB8AC3E}">
        <p14:creationId xmlns:p14="http://schemas.microsoft.com/office/powerpoint/2010/main" val="2426818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DBE2F3-5D25-294C-376F-621EB63D351C}"/>
              </a:ext>
            </a:extLst>
          </p:cNvPr>
          <p:cNvSpPr>
            <a:spLocks noGrp="1"/>
          </p:cNvSpPr>
          <p:nvPr>
            <p:ph type="title"/>
          </p:nvPr>
        </p:nvSpPr>
        <p:spPr>
          <a:xfrm>
            <a:off x="278296" y="2766218"/>
            <a:ext cx="11675165" cy="1325563"/>
          </a:xfrm>
        </p:spPr>
        <p:txBody>
          <a:bodyPr>
            <a:normAutofit fontScale="90000"/>
          </a:bodyPr>
          <a:lstStyle/>
          <a:p>
            <a:r>
              <a:rPr lang="es-ES" sz="4900" b="1" u="sng" dirty="0"/>
              <a:t>El ferrocarril</a:t>
            </a:r>
            <a:br>
              <a:rPr lang="es-ES" b="1" dirty="0"/>
            </a:br>
            <a:r>
              <a:rPr lang="es-ES" b="1" dirty="0"/>
              <a:t>Una de las principales novedades fue la llegada del ferrocarril. Las primeras vías de tren en Puebla fueron inauguradas en 1869, pero no fue sino hasta 1873 que comenzó a funcionar la línea ferroviaria que conectó a las ciudades de México, Puebla y Veracruz. Los trenes significaron una gran novedad entre los habitantes del estado, para quienes el desplazamiento de una región a otra fue cada vez más fácil y rápido. No todos se acostumbraron pronto a la llegada del tren. Muchos empezaron a llamar a esta máquina moderna el “caballo de hierro”.</a:t>
            </a:r>
            <a:endParaRPr lang="es-MX" b="1" dirty="0"/>
          </a:p>
        </p:txBody>
      </p:sp>
    </p:spTree>
    <p:extLst>
      <p:ext uri="{BB962C8B-B14F-4D97-AF65-F5344CB8AC3E}">
        <p14:creationId xmlns:p14="http://schemas.microsoft.com/office/powerpoint/2010/main" val="793830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754F12-DC3B-7A79-2388-DF64956427DA}"/>
              </a:ext>
            </a:extLst>
          </p:cNvPr>
          <p:cNvSpPr>
            <a:spLocks noGrp="1"/>
          </p:cNvSpPr>
          <p:nvPr>
            <p:ph type="title"/>
          </p:nvPr>
        </p:nvSpPr>
        <p:spPr>
          <a:xfrm>
            <a:off x="185530" y="2564986"/>
            <a:ext cx="11714921" cy="1325563"/>
          </a:xfrm>
        </p:spPr>
        <p:txBody>
          <a:bodyPr>
            <a:normAutofit fontScale="90000"/>
          </a:bodyPr>
          <a:lstStyle/>
          <a:p>
            <a:r>
              <a:rPr lang="es-ES" b="1" dirty="0"/>
              <a:t>El ferrocarril tuvo un impacto positivo en el desarrollo</a:t>
            </a:r>
            <a:br>
              <a:rPr lang="es-ES" b="1" dirty="0"/>
            </a:br>
            <a:r>
              <a:rPr lang="es-ES" b="1" dirty="0"/>
              <a:t>económico del estado, y en general del país. Permitió que las regiones estuvieran mejor comunicadas entre ellas, lo cual produjo una mayor circulación de mercancías por toda la república. </a:t>
            </a:r>
            <a:br>
              <a:rPr lang="es-ES" b="1" dirty="0"/>
            </a:br>
            <a:r>
              <a:rPr lang="es-ES" b="1" dirty="0"/>
              <a:t>Puebla en particular se vio beneficiada con el algodón de Durango y Coahuila, el cual gracias al ferrocarril podía ser enviado a Puebla para que las fábricas instaladas aquí convirtieran esa materia prima en hilos, mantas y otra clase de textiles. </a:t>
            </a:r>
            <a:br>
              <a:rPr lang="es-ES" dirty="0"/>
            </a:br>
            <a:endParaRPr lang="es-MX" dirty="0"/>
          </a:p>
        </p:txBody>
      </p:sp>
    </p:spTree>
    <p:extLst>
      <p:ext uri="{BB962C8B-B14F-4D97-AF65-F5344CB8AC3E}">
        <p14:creationId xmlns:p14="http://schemas.microsoft.com/office/powerpoint/2010/main" val="2192909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754F12-DC3B-7A79-2388-DF64956427DA}"/>
              </a:ext>
            </a:extLst>
          </p:cNvPr>
          <p:cNvSpPr>
            <a:spLocks noGrp="1"/>
          </p:cNvSpPr>
          <p:nvPr>
            <p:ph type="title"/>
          </p:nvPr>
        </p:nvSpPr>
        <p:spPr>
          <a:xfrm>
            <a:off x="331304" y="537403"/>
            <a:ext cx="11529392" cy="1325563"/>
          </a:xfrm>
        </p:spPr>
        <p:txBody>
          <a:bodyPr>
            <a:normAutofit fontScale="90000"/>
          </a:bodyPr>
          <a:lstStyle/>
          <a:p>
            <a:br>
              <a:rPr lang="es-ES" b="1" dirty="0"/>
            </a:br>
            <a:r>
              <a:rPr lang="es-ES" b="1" dirty="0"/>
              <a:t>A su vez, el tren permitía que las telas fabricadas en Puebla llegaran a la ciudad de México, Veracruz y a otras localidades que contaban con líneas ferroviarias.</a:t>
            </a:r>
            <a:endParaRPr lang="es-MX" b="1" dirty="0"/>
          </a:p>
        </p:txBody>
      </p:sp>
    </p:spTree>
    <p:extLst>
      <p:ext uri="{BB962C8B-B14F-4D97-AF65-F5344CB8AC3E}">
        <p14:creationId xmlns:p14="http://schemas.microsoft.com/office/powerpoint/2010/main" val="3104860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2F1401-B2AF-CAF6-56CB-CF16EDD52948}"/>
              </a:ext>
            </a:extLst>
          </p:cNvPr>
          <p:cNvSpPr>
            <a:spLocks noGrp="1"/>
          </p:cNvSpPr>
          <p:nvPr>
            <p:ph type="title"/>
          </p:nvPr>
        </p:nvSpPr>
        <p:spPr>
          <a:xfrm>
            <a:off x="347870" y="2339699"/>
            <a:ext cx="11272044" cy="1325563"/>
          </a:xfrm>
        </p:spPr>
        <p:txBody>
          <a:bodyPr>
            <a:normAutofit fontScale="90000"/>
          </a:bodyPr>
          <a:lstStyle/>
          <a:p>
            <a:r>
              <a:rPr lang="es-ES" u="sng" dirty="0"/>
              <a:t>La tecnología moderniza la entidad</a:t>
            </a:r>
            <a:br>
              <a:rPr lang="es-ES" u="sng" dirty="0"/>
            </a:br>
            <a:br>
              <a:rPr lang="es-ES" dirty="0"/>
            </a:br>
            <a:r>
              <a:rPr lang="es-ES" dirty="0"/>
              <a:t>Hay que mencionar también las importantes obras</a:t>
            </a:r>
            <a:br>
              <a:rPr lang="es-ES" dirty="0"/>
            </a:br>
            <a:r>
              <a:rPr lang="es-ES" dirty="0"/>
              <a:t>públicas que se realizaron durante estos años en el</a:t>
            </a:r>
            <a:br>
              <a:rPr lang="es-ES" dirty="0"/>
            </a:br>
            <a:r>
              <a:rPr lang="es-ES" dirty="0"/>
              <a:t>estado de Puebla, en particular las que tuvieron que ver con la electrificación de las ciudades. </a:t>
            </a:r>
            <a:br>
              <a:rPr lang="es-ES" dirty="0"/>
            </a:br>
            <a:r>
              <a:rPr lang="es-ES" dirty="0"/>
              <a:t>La principal obra de ingeniería fue la hidroeléctrica que se construyó en el río Necaxa, donde una imponente cascada fue entubada. </a:t>
            </a:r>
            <a:br>
              <a:rPr lang="es-ES" dirty="0"/>
            </a:br>
            <a:endParaRPr lang="es-MX" dirty="0"/>
          </a:p>
        </p:txBody>
      </p:sp>
    </p:spTree>
    <p:extLst>
      <p:ext uri="{BB962C8B-B14F-4D97-AF65-F5344CB8AC3E}">
        <p14:creationId xmlns:p14="http://schemas.microsoft.com/office/powerpoint/2010/main" val="380599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2F1401-B2AF-CAF6-56CB-CF16EDD52948}"/>
              </a:ext>
            </a:extLst>
          </p:cNvPr>
          <p:cNvSpPr>
            <a:spLocks noGrp="1"/>
          </p:cNvSpPr>
          <p:nvPr>
            <p:ph type="title"/>
          </p:nvPr>
        </p:nvSpPr>
        <p:spPr>
          <a:xfrm>
            <a:off x="188843" y="2458969"/>
            <a:ext cx="11910392" cy="1325563"/>
          </a:xfrm>
        </p:spPr>
        <p:txBody>
          <a:bodyPr>
            <a:normAutofit fontScale="90000"/>
          </a:bodyPr>
          <a:lstStyle/>
          <a:p>
            <a:br>
              <a:rPr lang="es-ES" dirty="0"/>
            </a:br>
            <a:r>
              <a:rPr lang="es-ES" dirty="0"/>
              <a:t>El agua, al caer desde lo alto de la montaña hasta el río Necaxa, producía suficiente energía que podía ser a la vez aprovechada para fines industriales y otros relacionados con la vida diaria de los habitantes de Puebla. </a:t>
            </a:r>
            <a:br>
              <a:rPr lang="es-ES" dirty="0"/>
            </a:br>
            <a:r>
              <a:rPr lang="es-ES" dirty="0"/>
              <a:t>Otra importante obra que se realizó en las ciudades fue la modernización del drenaje. Los tubos que existían entonces eran hechos de barro, un material sumamente frágil y que se gastaba muy pronto. Por eso se decidió reemplazar estas cañerías antiguas por tubos metálicos, que eran más resistentes a los sismos.</a:t>
            </a:r>
            <a:endParaRPr lang="es-MX" dirty="0"/>
          </a:p>
        </p:txBody>
      </p:sp>
    </p:spTree>
    <p:extLst>
      <p:ext uri="{BB962C8B-B14F-4D97-AF65-F5344CB8AC3E}">
        <p14:creationId xmlns:p14="http://schemas.microsoft.com/office/powerpoint/2010/main" val="2193285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76FB11-3AC0-811D-ED44-A6687B6AAFFD}"/>
              </a:ext>
            </a:extLst>
          </p:cNvPr>
          <p:cNvSpPr>
            <a:spLocks noGrp="1"/>
          </p:cNvSpPr>
          <p:nvPr>
            <p:ph type="title"/>
          </p:nvPr>
        </p:nvSpPr>
        <p:spPr>
          <a:xfrm>
            <a:off x="228599" y="2405960"/>
            <a:ext cx="11155018" cy="1325563"/>
          </a:xfrm>
        </p:spPr>
        <p:txBody>
          <a:bodyPr>
            <a:noAutofit/>
          </a:bodyPr>
          <a:lstStyle/>
          <a:p>
            <a:r>
              <a:rPr lang="es-ES" sz="4000" b="1" u="sng" dirty="0"/>
              <a:t>Las escuelas para niños</a:t>
            </a:r>
            <a:br>
              <a:rPr lang="es-ES" sz="4000" b="1" u="sng" dirty="0"/>
            </a:br>
            <a:br>
              <a:rPr lang="es-ES" sz="4000" b="1" dirty="0"/>
            </a:br>
            <a:r>
              <a:rPr lang="es-ES" sz="4000" b="1" dirty="0"/>
              <a:t>Los beneficios de éstas y otras invenciones técnicas</a:t>
            </a:r>
            <a:br>
              <a:rPr lang="es-ES" sz="4000" b="1" dirty="0"/>
            </a:br>
            <a:r>
              <a:rPr lang="es-ES" sz="4000" b="1" dirty="0"/>
              <a:t>vinieron acompañados de inconformidades por parte</a:t>
            </a:r>
            <a:br>
              <a:rPr lang="es-ES" sz="4000" b="1" dirty="0"/>
            </a:br>
            <a:r>
              <a:rPr lang="es-ES" sz="4000" b="1" dirty="0"/>
              <a:t>de algunos sectores de la población. Por una parte, la</a:t>
            </a:r>
            <a:br>
              <a:rPr lang="es-ES" sz="4000" b="1" dirty="0"/>
            </a:br>
            <a:r>
              <a:rPr lang="es-ES" sz="4000" b="1" dirty="0"/>
              <a:t>sociedad avanzaba a grandes pasos en el campo de la</a:t>
            </a:r>
            <a:br>
              <a:rPr lang="es-ES" sz="4000" b="1" dirty="0"/>
            </a:br>
            <a:r>
              <a:rPr lang="es-ES" sz="4000" b="1" dirty="0"/>
              <a:t>tecnología; sin embargo, muchos tenían la impresión de que la sociedad permanecía cargando con las mismas viejas injusticias.</a:t>
            </a:r>
            <a:endParaRPr lang="es-MX" sz="4000" b="1" dirty="0"/>
          </a:p>
        </p:txBody>
      </p:sp>
    </p:spTree>
    <p:extLst>
      <p:ext uri="{BB962C8B-B14F-4D97-AF65-F5344CB8AC3E}">
        <p14:creationId xmlns:p14="http://schemas.microsoft.com/office/powerpoint/2010/main" val="53765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28680E-23CF-8DDD-FB21-24D634289FA8}"/>
              </a:ext>
            </a:extLst>
          </p:cNvPr>
          <p:cNvSpPr>
            <a:spLocks noGrp="1"/>
          </p:cNvSpPr>
          <p:nvPr>
            <p:ph type="title"/>
          </p:nvPr>
        </p:nvSpPr>
        <p:spPr>
          <a:xfrm>
            <a:off x="321365" y="2896290"/>
            <a:ext cx="11605592" cy="1325563"/>
          </a:xfrm>
        </p:spPr>
        <p:txBody>
          <a:bodyPr>
            <a:normAutofit fontScale="90000"/>
          </a:bodyPr>
          <a:lstStyle/>
          <a:p>
            <a:r>
              <a:rPr lang="es-ES" b="1" dirty="0"/>
              <a:t>Entre la población insatisfecha podemos señalar a las poblanas, quienes se preocuparon por los derechos</a:t>
            </a:r>
            <a:br>
              <a:rPr lang="es-ES" b="1" dirty="0"/>
            </a:br>
            <a:r>
              <a:rPr lang="es-ES" b="1" dirty="0"/>
              <a:t>de las mujeres para aprender y enseñar como lo hacían los hombres. Era común en esos tiempos escuchar que las mujeres no debían aprender lo mismo que los hombres, pues esto las haría inútiles en sus labores dentro del hogar.</a:t>
            </a:r>
            <a:endParaRPr lang="es-MX" b="1" dirty="0"/>
          </a:p>
        </p:txBody>
      </p:sp>
    </p:spTree>
    <p:extLst>
      <p:ext uri="{BB962C8B-B14F-4D97-AF65-F5344CB8AC3E}">
        <p14:creationId xmlns:p14="http://schemas.microsoft.com/office/powerpoint/2010/main" val="110900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816E40-ECB4-2A97-F455-764C2C8378B5}"/>
              </a:ext>
            </a:extLst>
          </p:cNvPr>
          <p:cNvSpPr>
            <a:spLocks noGrp="1"/>
          </p:cNvSpPr>
          <p:nvPr>
            <p:ph type="title"/>
          </p:nvPr>
        </p:nvSpPr>
        <p:spPr>
          <a:xfrm>
            <a:off x="207065" y="2591490"/>
            <a:ext cx="11777869" cy="1325563"/>
          </a:xfrm>
        </p:spPr>
        <p:txBody>
          <a:bodyPr>
            <a:normAutofit fontScale="90000"/>
          </a:bodyPr>
          <a:lstStyle/>
          <a:p>
            <a:r>
              <a:rPr lang="es-ES" b="1" dirty="0"/>
              <a:t>Algunos de los principales promotores de dichas ideas eran los autores de los manuales de urbanidad para señoritas, los cuales enseñaban a las niñas buenos modales y recetas de cocina, a la vez que aconsejaban</a:t>
            </a:r>
            <a:br>
              <a:rPr lang="es-ES" b="1" dirty="0"/>
            </a:br>
            <a:r>
              <a:rPr lang="es-ES" b="1" dirty="0"/>
              <a:t>a sus lectoras no mostrarse interesadas por otras áreas del saber, como las matemáticas, la historia, el derecho, la medicina.</a:t>
            </a:r>
            <a:br>
              <a:rPr lang="es-ES" b="1" dirty="0"/>
            </a:br>
            <a:r>
              <a:rPr lang="es-ES" b="1" dirty="0"/>
              <a:t>El objetivo de dichos libros era formar a la mujer en las tareas domésticas y guiarla en su papel como hija, esposa y madre</a:t>
            </a:r>
            <a:r>
              <a:rPr lang="es-ES" dirty="0"/>
              <a:t>.</a:t>
            </a:r>
            <a:endParaRPr lang="es-MX" dirty="0"/>
          </a:p>
        </p:txBody>
      </p:sp>
    </p:spTree>
    <p:extLst>
      <p:ext uri="{BB962C8B-B14F-4D97-AF65-F5344CB8AC3E}">
        <p14:creationId xmlns:p14="http://schemas.microsoft.com/office/powerpoint/2010/main" val="322752968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670</Words>
  <Application>Microsoft Office PowerPoint</Application>
  <PresentationFormat>Panorámica</PresentationFormat>
  <Paragraphs>10</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Calibri</vt:lpstr>
      <vt:lpstr>Calibri Light</vt:lpstr>
      <vt:lpstr>Tema de Office</vt:lpstr>
      <vt:lpstr> Jueves 12 de mayo de 2022  La vida cotidiana del campo y la ciudad en mi entidad   https://www.youtube.com/watch?v=cFbm8i8fjTo</vt:lpstr>
      <vt:lpstr>El ferrocarril Una de las principales novedades fue la llegada del ferrocarril. Las primeras vías de tren en Puebla fueron inauguradas en 1869, pero no fue sino hasta 1873 que comenzó a funcionar la línea ferroviaria que conectó a las ciudades de México, Puebla y Veracruz. Los trenes significaron una gran novedad entre los habitantes del estado, para quienes el desplazamiento de una región a otra fue cada vez más fácil y rápido. No todos se acostumbraron pronto a la llegada del tren. Muchos empezaron a llamar a esta máquina moderna el “caballo de hierro”.</vt:lpstr>
      <vt:lpstr>El ferrocarril tuvo un impacto positivo en el desarrollo económico del estado, y en general del país. Permitió que las regiones estuvieran mejor comunicadas entre ellas, lo cual produjo una mayor circulación de mercancías por toda la república.  Puebla en particular se vio beneficiada con el algodón de Durango y Coahuila, el cual gracias al ferrocarril podía ser enviado a Puebla para que las fábricas instaladas aquí convirtieran esa materia prima en hilos, mantas y otra clase de textiles.  </vt:lpstr>
      <vt:lpstr> A su vez, el tren permitía que las telas fabricadas en Puebla llegaran a la ciudad de México, Veracruz y a otras localidades que contaban con líneas ferroviarias.</vt:lpstr>
      <vt:lpstr>La tecnología moderniza la entidad  Hay que mencionar también las importantes obras públicas que se realizaron durante estos años en el estado de Puebla, en particular las que tuvieron que ver con la electrificación de las ciudades.  La principal obra de ingeniería fue la hidroeléctrica que se construyó en el río Necaxa, donde una imponente cascada fue entubada.  </vt:lpstr>
      <vt:lpstr> El agua, al caer desde lo alto de la montaña hasta el río Necaxa, producía suficiente energía que podía ser a la vez aprovechada para fines industriales y otros relacionados con la vida diaria de los habitantes de Puebla.  Otra importante obra que se realizó en las ciudades fue la modernización del drenaje. Los tubos que existían entonces eran hechos de barro, un material sumamente frágil y que se gastaba muy pronto. Por eso se decidió reemplazar estas cañerías antiguas por tubos metálicos, que eran más resistentes a los sismos.</vt:lpstr>
      <vt:lpstr>Las escuelas para niños  Los beneficios de éstas y otras invenciones técnicas vinieron acompañados de inconformidades por parte de algunos sectores de la población. Por una parte, la sociedad avanzaba a grandes pasos en el campo de la tecnología; sin embargo, muchos tenían la impresión de que la sociedad permanecía cargando con las mismas viejas injusticias.</vt:lpstr>
      <vt:lpstr>Entre la población insatisfecha podemos señalar a las poblanas, quienes se preocuparon por los derechos de las mujeres para aprender y enseñar como lo hacían los hombres. Era común en esos tiempos escuchar que las mujeres no debían aprender lo mismo que los hombres, pues esto las haría inútiles en sus labores dentro del hogar.</vt:lpstr>
      <vt:lpstr>Algunos de los principales promotores de dichas ideas eran los autores de los manuales de urbanidad para señoritas, los cuales enseñaban a las niñas buenos modales y recetas de cocina, a la vez que aconsejaban a sus lectoras no mostrarse interesadas por otras áreas del saber, como las matemáticas, la historia, el derecho, la medicina. El objetivo de dichos libros era formar a la mujer en las tareas domésticas y guiarla en su papel como hija, esposa y madre.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Viernes 06 de mayo de 2022    La batalla de Puebla. </dc:title>
  <dc:creator>Liceo</dc:creator>
  <cp:lastModifiedBy>Liceo</cp:lastModifiedBy>
  <cp:revision>13</cp:revision>
  <dcterms:created xsi:type="dcterms:W3CDTF">2022-05-06T17:50:29Z</dcterms:created>
  <dcterms:modified xsi:type="dcterms:W3CDTF">2022-05-12T15:57:20Z</dcterms:modified>
</cp:coreProperties>
</file>