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80" r:id="rId2"/>
    <p:sldId id="289" r:id="rId3"/>
    <p:sldId id="296" r:id="rId4"/>
    <p:sldId id="290" r:id="rId5"/>
    <p:sldId id="297" r:id="rId6"/>
    <p:sldId id="291" r:id="rId7"/>
    <p:sldId id="292" r:id="rId8"/>
    <p:sldId id="298"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68" autoAdjust="0"/>
    <p:restoredTop sz="94660"/>
  </p:normalViewPr>
  <p:slideViewPr>
    <p:cSldViewPr snapToGrid="0">
      <p:cViewPr varScale="1">
        <p:scale>
          <a:sx n="72" d="100"/>
          <a:sy n="72" d="100"/>
        </p:scale>
        <p:origin x="10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C448D88-C789-4757-B26C-C4ABA7D2CB6D}"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310962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C448D88-C789-4757-B26C-C4ABA7D2CB6D}"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19151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C448D88-C789-4757-B26C-C4ABA7D2CB6D}"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E31D6C-C2AF-44D9-88D7-56C3284061B3}"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2188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C448D88-C789-4757-B26C-C4ABA7D2CB6D}"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230706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C448D88-C789-4757-B26C-C4ABA7D2CB6D}"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E31D6C-C2AF-44D9-88D7-56C3284061B3}"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2121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C448D88-C789-4757-B26C-C4ABA7D2CB6D}"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3082272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448D88-C789-4757-B26C-C4ABA7D2CB6D}"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3174922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448D88-C789-4757-B26C-C4ABA7D2CB6D}"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346703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448D88-C789-4757-B26C-C4ABA7D2CB6D}"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358442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C448D88-C789-4757-B26C-C4ABA7D2CB6D}"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288545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C448D88-C789-4757-B26C-C4ABA7D2CB6D}" type="datetimeFigureOut">
              <a:rPr lang="es-MX" smtClean="0"/>
              <a:t>04/02/2022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231264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C448D88-C789-4757-B26C-C4ABA7D2CB6D}" type="datetimeFigureOut">
              <a:rPr lang="es-MX" smtClean="0"/>
              <a:t>04/02/2022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112880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C448D88-C789-4757-B26C-C4ABA7D2CB6D}" type="datetimeFigureOut">
              <a:rPr lang="es-MX" smtClean="0"/>
              <a:t>04/02/2022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403345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48D88-C789-4757-B26C-C4ABA7D2CB6D}" type="datetimeFigureOut">
              <a:rPr lang="es-MX" smtClean="0"/>
              <a:t>04/02/2022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366300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C448D88-C789-4757-B26C-C4ABA7D2CB6D}" type="datetimeFigureOut">
              <a:rPr lang="es-MX" smtClean="0"/>
              <a:t>04/02/2022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366314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C448D88-C789-4757-B26C-C4ABA7D2CB6D}" type="datetimeFigureOut">
              <a:rPr lang="es-MX" smtClean="0"/>
              <a:t>04/02/2022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EE31D6C-C2AF-44D9-88D7-56C3284061B3}" type="slidenum">
              <a:rPr lang="es-MX" smtClean="0"/>
              <a:t>‹Nº›</a:t>
            </a:fld>
            <a:endParaRPr lang="es-MX"/>
          </a:p>
        </p:txBody>
      </p:sp>
    </p:spTree>
    <p:extLst>
      <p:ext uri="{BB962C8B-B14F-4D97-AF65-F5344CB8AC3E}">
        <p14:creationId xmlns:p14="http://schemas.microsoft.com/office/powerpoint/2010/main" val="252686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448D88-C789-4757-B26C-C4ABA7D2CB6D}" type="datetimeFigureOut">
              <a:rPr lang="es-MX" smtClean="0"/>
              <a:t>04/02/2022</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EE31D6C-C2AF-44D9-88D7-56C3284061B3}" type="slidenum">
              <a:rPr lang="es-MX" smtClean="0"/>
              <a:t>‹Nº›</a:t>
            </a:fld>
            <a:endParaRPr lang="es-MX"/>
          </a:p>
        </p:txBody>
      </p:sp>
    </p:spTree>
    <p:extLst>
      <p:ext uri="{BB962C8B-B14F-4D97-AF65-F5344CB8AC3E}">
        <p14:creationId xmlns:p14="http://schemas.microsoft.com/office/powerpoint/2010/main" val="369913011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10153798" cy="1320800"/>
          </a:xfrm>
        </p:spPr>
        <p:txBody>
          <a:bodyPr>
            <a:normAutofit fontScale="90000"/>
          </a:bodyPr>
          <a:lstStyle/>
          <a:p>
            <a:pPr algn="ctr"/>
            <a:r>
              <a:rPr lang="es-MX" b="1" dirty="0">
                <a:solidFill>
                  <a:srgbClr val="002060"/>
                </a:solidFill>
              </a:rPr>
              <a:t>Viernes 04 de febrero de 2022</a:t>
            </a:r>
            <a:br>
              <a:rPr lang="es-MX" b="1" dirty="0">
                <a:solidFill>
                  <a:srgbClr val="002060"/>
                </a:solidFill>
              </a:rPr>
            </a:br>
            <a:br>
              <a:rPr lang="es-MX" b="1" dirty="0">
                <a:solidFill>
                  <a:srgbClr val="002060"/>
                </a:solidFill>
              </a:rPr>
            </a:br>
            <a:r>
              <a:rPr lang="es-MX" sz="12800" b="1" dirty="0">
                <a:solidFill>
                  <a:srgbClr val="002060"/>
                </a:solidFill>
              </a:rPr>
              <a:t>La escritura</a:t>
            </a:r>
            <a:br>
              <a:rPr lang="es-MX" b="1" dirty="0">
                <a:solidFill>
                  <a:srgbClr val="002060"/>
                </a:solidFill>
              </a:rPr>
            </a:br>
            <a:br>
              <a:rPr lang="es-MX" b="1" dirty="0">
                <a:solidFill>
                  <a:srgbClr val="002060"/>
                </a:solidFill>
              </a:rPr>
            </a:br>
            <a:br>
              <a:rPr lang="es-MX" b="1" dirty="0">
                <a:solidFill>
                  <a:srgbClr val="002060"/>
                </a:solidFill>
              </a:rPr>
            </a:br>
            <a:br>
              <a:rPr lang="es-MX" b="1" dirty="0">
                <a:solidFill>
                  <a:srgbClr val="002060"/>
                </a:solidFill>
              </a:rPr>
            </a:br>
            <a:br>
              <a:rPr lang="es-MX" b="1" dirty="0">
                <a:solidFill>
                  <a:srgbClr val="002060"/>
                </a:solidFill>
              </a:rPr>
            </a:br>
            <a:br>
              <a:rPr lang="es-MX" b="1" dirty="0">
                <a:solidFill>
                  <a:srgbClr val="002060"/>
                </a:solidFill>
              </a:rPr>
            </a:br>
            <a:br>
              <a:rPr lang="es-MX" b="1" dirty="0">
                <a:solidFill>
                  <a:srgbClr val="002060"/>
                </a:solidFill>
              </a:rPr>
            </a:br>
            <a:endParaRPr lang="es-MX" sz="4400" b="1" dirty="0">
              <a:solidFill>
                <a:srgbClr val="002060"/>
              </a:solidFill>
            </a:endParaRPr>
          </a:p>
        </p:txBody>
      </p:sp>
    </p:spTree>
    <p:extLst>
      <p:ext uri="{BB962C8B-B14F-4D97-AF65-F5344CB8AC3E}">
        <p14:creationId xmlns:p14="http://schemas.microsoft.com/office/powerpoint/2010/main" val="340138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2989CD-A23C-436B-91C4-763722EA4479}"/>
              </a:ext>
            </a:extLst>
          </p:cNvPr>
          <p:cNvSpPr>
            <a:spLocks noGrp="1"/>
          </p:cNvSpPr>
          <p:nvPr>
            <p:ph type="title"/>
          </p:nvPr>
        </p:nvSpPr>
        <p:spPr>
          <a:xfrm>
            <a:off x="0" y="198783"/>
            <a:ext cx="12019722" cy="1320800"/>
          </a:xfrm>
        </p:spPr>
        <p:txBody>
          <a:bodyPr>
            <a:noAutofit/>
          </a:bodyPr>
          <a:lstStyle/>
          <a:p>
            <a:r>
              <a:rPr lang="es-ES" b="1" u="sng" dirty="0">
                <a:solidFill>
                  <a:srgbClr val="002060"/>
                </a:solidFill>
              </a:rPr>
              <a:t>La escritura</a:t>
            </a:r>
            <a:br>
              <a:rPr lang="es-ES" b="1" u="sng" dirty="0">
                <a:solidFill>
                  <a:srgbClr val="002060"/>
                </a:solidFill>
              </a:rPr>
            </a:br>
            <a:r>
              <a:rPr lang="es-ES" b="1" dirty="0">
                <a:solidFill>
                  <a:srgbClr val="002060"/>
                </a:solidFill>
              </a:rPr>
              <a:t>Se desarrolló con la cultura Olmeca entre los años 1200 a. C y 400 </a:t>
            </a:r>
            <a:r>
              <a:rPr lang="es-ES" b="1" dirty="0" err="1">
                <a:solidFill>
                  <a:srgbClr val="002060"/>
                </a:solidFill>
              </a:rPr>
              <a:t>a.C</a:t>
            </a:r>
            <a:br>
              <a:rPr lang="es-ES" b="1" dirty="0">
                <a:solidFill>
                  <a:srgbClr val="002060"/>
                </a:solidFill>
              </a:rPr>
            </a:br>
            <a:r>
              <a:rPr lang="es-ES" b="1" dirty="0">
                <a:solidFill>
                  <a:srgbClr val="002060"/>
                </a:solidFill>
              </a:rPr>
              <a:t>Registraban la información en diferentes materiales como piedras, telas, madera, huesos y cerámica. </a:t>
            </a:r>
            <a:br>
              <a:rPr lang="es-ES" b="1" dirty="0">
                <a:solidFill>
                  <a:srgbClr val="002060"/>
                </a:solidFill>
              </a:rPr>
            </a:br>
            <a:r>
              <a:rPr lang="es-ES" b="1" dirty="0">
                <a:solidFill>
                  <a:srgbClr val="002060"/>
                </a:solidFill>
              </a:rPr>
              <a:t>En las sociedades mesoamericanas los tlacuilos eran los escritores.</a:t>
            </a:r>
            <a:br>
              <a:rPr lang="es-ES" b="1" dirty="0">
                <a:solidFill>
                  <a:srgbClr val="002060"/>
                </a:solidFill>
              </a:rPr>
            </a:br>
            <a:r>
              <a:rPr lang="es-ES" b="1" dirty="0">
                <a:solidFill>
                  <a:srgbClr val="002060"/>
                </a:solidFill>
              </a:rPr>
              <a:t>Ellos elaboraban códices que se elaboraban con piel de venado o fibras del maguey y en papel amate.</a:t>
            </a:r>
            <a:br>
              <a:rPr lang="es-ES" b="1" dirty="0">
                <a:solidFill>
                  <a:srgbClr val="002060"/>
                </a:solidFill>
              </a:rPr>
            </a:br>
            <a:r>
              <a:rPr lang="es-ES" b="1" dirty="0"/>
              <a:t>Pictogramas  representaban seres humanos, animales y plantas, con glifos ideográficos ideas y con glifos fonéticos sonidos. </a:t>
            </a:r>
            <a:br>
              <a:rPr lang="es-ES" b="1" dirty="0"/>
            </a:br>
            <a:endParaRPr lang="es-MX" b="1" dirty="0"/>
          </a:p>
        </p:txBody>
      </p:sp>
    </p:spTree>
    <p:extLst>
      <p:ext uri="{BB962C8B-B14F-4D97-AF65-F5344CB8AC3E}">
        <p14:creationId xmlns:p14="http://schemas.microsoft.com/office/powerpoint/2010/main" val="296162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1A7BC4-6E9B-4F2F-9B94-B039AFAEA5E6}"/>
              </a:ext>
            </a:extLst>
          </p:cNvPr>
          <p:cNvSpPr>
            <a:spLocks noGrp="1"/>
          </p:cNvSpPr>
          <p:nvPr>
            <p:ph type="title"/>
          </p:nvPr>
        </p:nvSpPr>
        <p:spPr/>
        <p:txBody>
          <a:bodyPr/>
          <a:lstStyle/>
          <a:p>
            <a:endParaRPr lang="es-MX"/>
          </a:p>
        </p:txBody>
      </p:sp>
      <p:pic>
        <p:nvPicPr>
          <p:cNvPr id="3" name="Imagen 2">
            <a:extLst>
              <a:ext uri="{FF2B5EF4-FFF2-40B4-BE49-F238E27FC236}">
                <a16:creationId xmlns:a16="http://schemas.microsoft.com/office/drawing/2014/main" id="{027BD4D0-DFAA-4101-9077-4845604BDD7E}"/>
              </a:ext>
            </a:extLst>
          </p:cNvPr>
          <p:cNvPicPr>
            <a:picLocks noChangeAspect="1"/>
          </p:cNvPicPr>
          <p:nvPr/>
        </p:nvPicPr>
        <p:blipFill>
          <a:blip r:embed="rId2"/>
          <a:stretch>
            <a:fillRect/>
          </a:stretch>
        </p:blipFill>
        <p:spPr>
          <a:xfrm>
            <a:off x="736481" y="609600"/>
            <a:ext cx="10778185" cy="5375620"/>
          </a:xfrm>
          <a:prstGeom prst="rect">
            <a:avLst/>
          </a:prstGeom>
        </p:spPr>
      </p:pic>
    </p:spTree>
    <p:extLst>
      <p:ext uri="{BB962C8B-B14F-4D97-AF65-F5344CB8AC3E}">
        <p14:creationId xmlns:p14="http://schemas.microsoft.com/office/powerpoint/2010/main" val="248515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DA652-6943-412D-94D9-FB857935A4AF}"/>
              </a:ext>
            </a:extLst>
          </p:cNvPr>
          <p:cNvSpPr>
            <a:spLocks noGrp="1"/>
          </p:cNvSpPr>
          <p:nvPr>
            <p:ph type="title"/>
          </p:nvPr>
        </p:nvSpPr>
        <p:spPr>
          <a:xfrm>
            <a:off x="279769" y="185530"/>
            <a:ext cx="10785796" cy="1320800"/>
          </a:xfrm>
        </p:spPr>
        <p:txBody>
          <a:bodyPr>
            <a:normAutofit fontScale="90000"/>
          </a:bodyPr>
          <a:lstStyle/>
          <a:p>
            <a:r>
              <a:rPr lang="es-ES" b="1" u="sng" dirty="0">
                <a:solidFill>
                  <a:srgbClr val="002060"/>
                </a:solidFill>
              </a:rPr>
              <a:t>Prácticas agrícolas</a:t>
            </a:r>
            <a:br>
              <a:rPr lang="es-ES" b="1" dirty="0">
                <a:solidFill>
                  <a:srgbClr val="002060"/>
                </a:solidFill>
              </a:rPr>
            </a:br>
            <a:br>
              <a:rPr lang="es-ES" b="1" dirty="0">
                <a:solidFill>
                  <a:srgbClr val="002060"/>
                </a:solidFill>
              </a:rPr>
            </a:br>
            <a:r>
              <a:rPr lang="es-ES" b="1" dirty="0">
                <a:solidFill>
                  <a:srgbClr val="002060"/>
                </a:solidFill>
              </a:rPr>
              <a:t>En Mesoamérica existieron diferentes técnicas agrícolas. Una destacada fue la de chinampa, que consiste en una parcela de tierra construida sobre lagunas de agua dulce.</a:t>
            </a:r>
            <a:br>
              <a:rPr lang="es-ES" b="1" dirty="0">
                <a:solidFill>
                  <a:srgbClr val="002060"/>
                </a:solidFill>
              </a:rPr>
            </a:br>
            <a:br>
              <a:rPr lang="es-ES" b="1" dirty="0">
                <a:solidFill>
                  <a:srgbClr val="002060"/>
                </a:solidFill>
              </a:rPr>
            </a:br>
            <a:r>
              <a:rPr lang="es-ES" b="1" dirty="0">
                <a:solidFill>
                  <a:srgbClr val="002060"/>
                </a:solidFill>
              </a:rPr>
              <a:t>Otra técnica era el uso de parcelas en el bosque, se aprovechaban por uno o dos años y luego se abandonaban.</a:t>
            </a:r>
            <a:br>
              <a:rPr lang="es-ES" b="1" dirty="0">
                <a:solidFill>
                  <a:srgbClr val="002060"/>
                </a:solidFill>
              </a:rPr>
            </a:br>
            <a:br>
              <a:rPr lang="es-ES" b="1" dirty="0">
                <a:solidFill>
                  <a:srgbClr val="002060"/>
                </a:solidFill>
              </a:rPr>
            </a:br>
            <a:r>
              <a:rPr lang="es-ES" b="1" dirty="0">
                <a:solidFill>
                  <a:srgbClr val="002060"/>
                </a:solidFill>
              </a:rPr>
              <a:t>Las terrazas fueron otra modalidad de cultivo. En las áreas montañosas se labraba la tierra en forma escalonada.</a:t>
            </a:r>
            <a:br>
              <a:rPr lang="es-ES" dirty="0"/>
            </a:br>
            <a:r>
              <a:rPr lang="es-ES" dirty="0"/>
              <a:t>  </a:t>
            </a:r>
            <a:endParaRPr lang="es-MX" dirty="0"/>
          </a:p>
        </p:txBody>
      </p:sp>
    </p:spTree>
    <p:extLst>
      <p:ext uri="{BB962C8B-B14F-4D97-AF65-F5344CB8AC3E}">
        <p14:creationId xmlns:p14="http://schemas.microsoft.com/office/powerpoint/2010/main" val="101666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D27A7C9-B304-463C-B9F3-9AF6CAD5BFEF}"/>
              </a:ext>
            </a:extLst>
          </p:cNvPr>
          <p:cNvPicPr>
            <a:picLocks noChangeAspect="1"/>
          </p:cNvPicPr>
          <p:nvPr/>
        </p:nvPicPr>
        <p:blipFill>
          <a:blip r:embed="rId2"/>
          <a:stretch>
            <a:fillRect/>
          </a:stretch>
        </p:blipFill>
        <p:spPr>
          <a:xfrm>
            <a:off x="677334" y="317500"/>
            <a:ext cx="4782562" cy="3093185"/>
          </a:xfrm>
          <a:prstGeom prst="rect">
            <a:avLst/>
          </a:prstGeom>
        </p:spPr>
      </p:pic>
      <p:pic>
        <p:nvPicPr>
          <p:cNvPr id="4" name="Imagen 3">
            <a:extLst>
              <a:ext uri="{FF2B5EF4-FFF2-40B4-BE49-F238E27FC236}">
                <a16:creationId xmlns:a16="http://schemas.microsoft.com/office/drawing/2014/main" id="{ECC26845-8DCD-4C17-9A22-D44632CAFE5F}"/>
              </a:ext>
            </a:extLst>
          </p:cNvPr>
          <p:cNvPicPr>
            <a:picLocks noChangeAspect="1"/>
          </p:cNvPicPr>
          <p:nvPr/>
        </p:nvPicPr>
        <p:blipFill rotWithShape="1">
          <a:blip r:embed="rId3"/>
          <a:srcRect r="1827" b="13608"/>
          <a:stretch/>
        </p:blipFill>
        <p:spPr>
          <a:xfrm>
            <a:off x="5883965" y="221422"/>
            <a:ext cx="5764696" cy="3189264"/>
          </a:xfrm>
          <a:prstGeom prst="rect">
            <a:avLst/>
          </a:prstGeom>
        </p:spPr>
      </p:pic>
      <p:pic>
        <p:nvPicPr>
          <p:cNvPr id="5" name="Imagen 4">
            <a:extLst>
              <a:ext uri="{FF2B5EF4-FFF2-40B4-BE49-F238E27FC236}">
                <a16:creationId xmlns:a16="http://schemas.microsoft.com/office/drawing/2014/main" id="{0FD69018-7B30-4788-986A-AFAF0A8452C1}"/>
              </a:ext>
            </a:extLst>
          </p:cNvPr>
          <p:cNvPicPr>
            <a:picLocks noChangeAspect="1"/>
          </p:cNvPicPr>
          <p:nvPr/>
        </p:nvPicPr>
        <p:blipFill>
          <a:blip r:embed="rId4"/>
          <a:stretch>
            <a:fillRect/>
          </a:stretch>
        </p:blipFill>
        <p:spPr>
          <a:xfrm>
            <a:off x="2777067" y="3658014"/>
            <a:ext cx="6213796" cy="2978564"/>
          </a:xfrm>
          <a:prstGeom prst="rect">
            <a:avLst/>
          </a:prstGeom>
        </p:spPr>
      </p:pic>
    </p:spTree>
    <p:extLst>
      <p:ext uri="{BB962C8B-B14F-4D97-AF65-F5344CB8AC3E}">
        <p14:creationId xmlns:p14="http://schemas.microsoft.com/office/powerpoint/2010/main" val="321564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6AD3E-AA21-465D-9CDA-2B645A43DE30}"/>
              </a:ext>
            </a:extLst>
          </p:cNvPr>
          <p:cNvSpPr>
            <a:spLocks noGrp="1"/>
          </p:cNvSpPr>
          <p:nvPr>
            <p:ph type="title"/>
          </p:nvPr>
        </p:nvSpPr>
        <p:spPr>
          <a:xfrm>
            <a:off x="319524" y="291547"/>
            <a:ext cx="10838805" cy="1320800"/>
          </a:xfrm>
        </p:spPr>
        <p:txBody>
          <a:bodyPr>
            <a:normAutofit fontScale="90000"/>
          </a:bodyPr>
          <a:lstStyle/>
          <a:p>
            <a:r>
              <a:rPr lang="es-ES" b="1" u="sng" dirty="0">
                <a:solidFill>
                  <a:srgbClr val="002060"/>
                </a:solidFill>
              </a:rPr>
              <a:t>Herbolaria</a:t>
            </a:r>
            <a:br>
              <a:rPr lang="es-ES" b="1" u="sng" dirty="0">
                <a:solidFill>
                  <a:srgbClr val="002060"/>
                </a:solidFill>
              </a:rPr>
            </a:br>
            <a:br>
              <a:rPr lang="es-ES" b="1" dirty="0">
                <a:solidFill>
                  <a:srgbClr val="002060"/>
                </a:solidFill>
              </a:rPr>
            </a:br>
            <a:r>
              <a:rPr lang="es-ES" b="1" dirty="0">
                <a:solidFill>
                  <a:srgbClr val="002060"/>
                </a:solidFill>
              </a:rPr>
              <a:t>Los mesoamericanos usaban algunas plantas para curar enfermedades. </a:t>
            </a:r>
            <a:br>
              <a:rPr lang="es-ES" b="1" dirty="0">
                <a:solidFill>
                  <a:srgbClr val="002060"/>
                </a:solidFill>
              </a:rPr>
            </a:br>
            <a:br>
              <a:rPr lang="es-ES" b="1" dirty="0">
                <a:solidFill>
                  <a:srgbClr val="002060"/>
                </a:solidFill>
              </a:rPr>
            </a:br>
            <a:r>
              <a:rPr lang="es-ES" b="1" dirty="0">
                <a:solidFill>
                  <a:srgbClr val="002060"/>
                </a:solidFill>
              </a:rPr>
              <a:t>Conocieron las propiedades de diversas plantas y las clasificaron según el tipo de padecimientos y síntomas que aliviaban. </a:t>
            </a:r>
            <a:br>
              <a:rPr lang="es-ES" b="1" dirty="0">
                <a:solidFill>
                  <a:srgbClr val="002060"/>
                </a:solidFill>
              </a:rPr>
            </a:br>
            <a:endParaRPr lang="es-MX" b="1" dirty="0">
              <a:solidFill>
                <a:srgbClr val="002060"/>
              </a:solidFill>
            </a:endParaRPr>
          </a:p>
        </p:txBody>
      </p:sp>
      <p:pic>
        <p:nvPicPr>
          <p:cNvPr id="3" name="Imagen 2">
            <a:extLst>
              <a:ext uri="{FF2B5EF4-FFF2-40B4-BE49-F238E27FC236}">
                <a16:creationId xmlns:a16="http://schemas.microsoft.com/office/drawing/2014/main" id="{849C096C-D964-445A-AEB1-A7DD9A3014EC}"/>
              </a:ext>
            </a:extLst>
          </p:cNvPr>
          <p:cNvPicPr>
            <a:picLocks noChangeAspect="1"/>
          </p:cNvPicPr>
          <p:nvPr/>
        </p:nvPicPr>
        <p:blipFill>
          <a:blip r:embed="rId2"/>
          <a:stretch>
            <a:fillRect/>
          </a:stretch>
        </p:blipFill>
        <p:spPr>
          <a:xfrm>
            <a:off x="3986212" y="4295775"/>
            <a:ext cx="4972258" cy="2562225"/>
          </a:xfrm>
          <a:prstGeom prst="rect">
            <a:avLst/>
          </a:prstGeom>
        </p:spPr>
      </p:pic>
    </p:spTree>
    <p:extLst>
      <p:ext uri="{BB962C8B-B14F-4D97-AF65-F5344CB8AC3E}">
        <p14:creationId xmlns:p14="http://schemas.microsoft.com/office/powerpoint/2010/main" val="142733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649CB-91BF-4F13-AF43-762DD058C8A4}"/>
              </a:ext>
            </a:extLst>
          </p:cNvPr>
          <p:cNvSpPr>
            <a:spLocks noGrp="1"/>
          </p:cNvSpPr>
          <p:nvPr>
            <p:ph type="title"/>
          </p:nvPr>
        </p:nvSpPr>
        <p:spPr>
          <a:xfrm>
            <a:off x="240011" y="331304"/>
            <a:ext cx="10971327" cy="1320800"/>
          </a:xfrm>
        </p:spPr>
        <p:txBody>
          <a:bodyPr>
            <a:normAutofit fontScale="90000"/>
          </a:bodyPr>
          <a:lstStyle/>
          <a:p>
            <a:r>
              <a:rPr lang="es-ES" b="1" u="sng" dirty="0">
                <a:solidFill>
                  <a:srgbClr val="002060"/>
                </a:solidFill>
              </a:rPr>
              <a:t>Festividades</a:t>
            </a:r>
            <a:br>
              <a:rPr lang="es-ES" b="1" dirty="0">
                <a:solidFill>
                  <a:srgbClr val="002060"/>
                </a:solidFill>
              </a:rPr>
            </a:br>
            <a:br>
              <a:rPr lang="es-ES" b="1" dirty="0">
                <a:solidFill>
                  <a:srgbClr val="002060"/>
                </a:solidFill>
              </a:rPr>
            </a:br>
            <a:r>
              <a:rPr lang="es-ES" b="1" dirty="0">
                <a:solidFill>
                  <a:srgbClr val="002060"/>
                </a:solidFill>
              </a:rPr>
              <a:t>Para los mesoamericanos, las fiestas estaban relacionadas con las estaciones del año y con los dioses; por medio de ciertos festejos trataban de influir en el equilibrio de las fuerzas de la naturaleza. </a:t>
            </a:r>
            <a:br>
              <a:rPr lang="es-ES" b="1" dirty="0">
                <a:solidFill>
                  <a:srgbClr val="002060"/>
                </a:solidFill>
              </a:rPr>
            </a:br>
            <a:r>
              <a:rPr lang="es-ES" b="1" dirty="0">
                <a:solidFill>
                  <a:srgbClr val="002060"/>
                </a:solidFill>
              </a:rPr>
              <a:t>Los mexicas realizaban tres tipos de fiestas que ofrecían a los dioses del maíz y de la lluvia: la primera se celebraba al inicio de la estación seca; la segunda, en la época de siembra, y la última, en la cosecha. </a:t>
            </a:r>
            <a:endParaRPr lang="es-MX" b="1" dirty="0">
              <a:solidFill>
                <a:srgbClr val="002060"/>
              </a:solidFill>
            </a:endParaRPr>
          </a:p>
        </p:txBody>
      </p:sp>
    </p:spTree>
    <p:extLst>
      <p:ext uri="{BB962C8B-B14F-4D97-AF65-F5344CB8AC3E}">
        <p14:creationId xmlns:p14="http://schemas.microsoft.com/office/powerpoint/2010/main" val="642951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E55C6-6132-4AD1-A55A-E73A04795792}"/>
              </a:ext>
            </a:extLst>
          </p:cNvPr>
          <p:cNvSpPr>
            <a:spLocks noGrp="1"/>
          </p:cNvSpPr>
          <p:nvPr>
            <p:ph type="title"/>
          </p:nvPr>
        </p:nvSpPr>
        <p:spPr/>
        <p:txBody>
          <a:bodyPr/>
          <a:lstStyle/>
          <a:p>
            <a:endParaRPr lang="es-MX"/>
          </a:p>
        </p:txBody>
      </p:sp>
      <p:pic>
        <p:nvPicPr>
          <p:cNvPr id="3" name="Imagen 2">
            <a:extLst>
              <a:ext uri="{FF2B5EF4-FFF2-40B4-BE49-F238E27FC236}">
                <a16:creationId xmlns:a16="http://schemas.microsoft.com/office/drawing/2014/main" id="{7A6569FB-4957-4DDD-86EE-D2400150E1CD}"/>
              </a:ext>
            </a:extLst>
          </p:cNvPr>
          <p:cNvPicPr>
            <a:picLocks noChangeAspect="1"/>
          </p:cNvPicPr>
          <p:nvPr/>
        </p:nvPicPr>
        <p:blipFill>
          <a:blip r:embed="rId2"/>
          <a:stretch>
            <a:fillRect/>
          </a:stretch>
        </p:blipFill>
        <p:spPr>
          <a:xfrm>
            <a:off x="677334" y="109510"/>
            <a:ext cx="9976610" cy="6638980"/>
          </a:xfrm>
          <a:prstGeom prst="rect">
            <a:avLst/>
          </a:prstGeom>
        </p:spPr>
      </p:pic>
    </p:spTree>
    <p:extLst>
      <p:ext uri="{BB962C8B-B14F-4D97-AF65-F5344CB8AC3E}">
        <p14:creationId xmlns:p14="http://schemas.microsoft.com/office/powerpoint/2010/main" val="84473492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1339</TotalTime>
  <Words>310</Words>
  <Application>Microsoft Office PowerPoint</Application>
  <PresentationFormat>Panorámica</PresentationFormat>
  <Paragraphs>5</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Trebuchet MS</vt:lpstr>
      <vt:lpstr>Wingdings 3</vt:lpstr>
      <vt:lpstr>Faceta</vt:lpstr>
      <vt:lpstr>Viernes 04 de febrero de 2022  La escritura       </vt:lpstr>
      <vt:lpstr>La escritura Se desarrolló con la cultura Olmeca entre los años 1200 a. C y 400 a.C Registraban la información en diferentes materiales como piedras, telas, madera, huesos y cerámica.  En las sociedades mesoamericanas los tlacuilos eran los escritores. Ellos elaboraban códices que se elaboraban con piel de venado o fibras del maguey y en papel amate. Pictogramas  representaban seres humanos, animales y plantas, con glifos ideográficos ideas y con glifos fonéticos sonidos.  </vt:lpstr>
      <vt:lpstr>Presentación de PowerPoint</vt:lpstr>
      <vt:lpstr>Prácticas agrícolas  En Mesoamérica existieron diferentes técnicas agrícolas. Una destacada fue la de chinampa, que consiste en una parcela de tierra construida sobre lagunas de agua dulce.  Otra técnica era el uso de parcelas en el bosque, se aprovechaban por uno o dos años y luego se abandonaban.  Las terrazas fueron otra modalidad de cultivo. En las áreas montañosas se labraba la tierra en forma escalonada.   </vt:lpstr>
      <vt:lpstr>Presentación de PowerPoint</vt:lpstr>
      <vt:lpstr>Herbolaria  Los mesoamericanos usaban algunas plantas para curar enfermedades.   Conocieron las propiedades de diversas plantas y las clasificaron según el tipo de padecimientos y síntomas que aliviaban.  </vt:lpstr>
      <vt:lpstr>Festividades  Para los mesoamericanos, las fiestas estaban relacionadas con las estaciones del año y con los dioses; por medio de ciertos festejos trataban de influir en el equilibrio de las fuerzas de la naturaleza.  Los mexicas realizaban tres tipos de fiestas que ofrecían a los dioses del maíz y de la lluvia: la primera se celebraba al inicio de la estación seca; la segunda, en la época de siembra, y la última, en la cosecha.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Lunes 08 de noviembre de 2021</dc:title>
  <dc:creator>kary</dc:creator>
  <cp:lastModifiedBy>Liceo</cp:lastModifiedBy>
  <cp:revision>122</cp:revision>
  <dcterms:created xsi:type="dcterms:W3CDTF">2021-11-07T00:59:18Z</dcterms:created>
  <dcterms:modified xsi:type="dcterms:W3CDTF">2022-02-04T14:59:26Z</dcterms:modified>
</cp:coreProperties>
</file>