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3" r:id="rId10"/>
    <p:sldId id="274" r:id="rId11"/>
    <p:sldId id="275" r:id="rId12"/>
    <p:sldId id="269" r:id="rId13"/>
    <p:sldId id="277" r:id="rId14"/>
    <p:sldId id="278" r:id="rId15"/>
    <p:sldId id="279" r:id="rId16"/>
    <p:sldId id="276" r:id="rId17"/>
    <p:sldId id="270" r:id="rId18"/>
    <p:sldId id="271" r:id="rId19"/>
    <p:sldId id="272" r:id="rId20"/>
    <p:sldId id="280" r:id="rId21"/>
    <p:sldId id="282" r:id="rId22"/>
    <p:sldId id="281" r:id="rId23"/>
    <p:sldId id="283" r:id="rId2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71" autoAdjust="0"/>
    <p:restoredTop sz="94660"/>
  </p:normalViewPr>
  <p:slideViewPr>
    <p:cSldViewPr snapToGrid="0">
      <p:cViewPr varScale="1">
        <p:scale>
          <a:sx n="71" d="100"/>
          <a:sy n="71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86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06.34304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2-09-21T16:52:40.38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16452 4091 0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33FF5-CDEA-4815-9A24-D1BDD8211690}" type="datetimeFigureOut">
              <a:rPr lang="es-MX" smtClean="0"/>
              <a:t>21/09/2022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75734-25E5-4A8C-822F-EF02F9B327A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2085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6DB0D2-DAF2-4F15-928E-0320E9D19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AB49AF-D4FF-4C20-9063-478744CB8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4E559B-F274-4A9C-8610-16D57B45C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6CC-EA33-47AC-B0B4-5B8B64E6D5D8}" type="datetimeFigureOut">
              <a:rPr lang="es-MX" smtClean="0"/>
              <a:t>21/09/2022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E8586D-E539-4F46-9E8A-C6B5C74A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1AEF99-4C59-48CC-AB58-D3D7E6D6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EA83-79E4-4B60-A090-F7056C01D8D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83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5C2E40-F1F2-4302-BE94-C1FC278C4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67D64D8-DE17-4D79-8089-25F374CEC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B5641D-08A5-4D58-9FC7-5B48AF0F6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6CC-EA33-47AC-B0B4-5B8B64E6D5D8}" type="datetimeFigureOut">
              <a:rPr lang="es-MX" smtClean="0"/>
              <a:t>21/09/2022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3CE9A5-E90E-417D-9B9F-C86EAFC48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C62C58-7016-40B4-9CBF-A09199C57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EA83-79E4-4B60-A090-F7056C01D8D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50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90B25CD-E2B5-420F-9BC9-CAB21F4926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BEA1F0-F650-4553-8E59-44EDD7539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B263B6-1B30-4F84-BED1-3BF6A47A2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6CC-EA33-47AC-B0B4-5B8B64E6D5D8}" type="datetimeFigureOut">
              <a:rPr lang="es-MX" smtClean="0"/>
              <a:t>21/09/2022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08FCA5-0D4B-4AB4-A139-7D66F3475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5E6C04-3029-4292-BDC4-245EA855F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EA83-79E4-4B60-A090-F7056C01D8D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246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5086A0-C96E-4139-873C-57A1C5583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3065C0-5541-4BCA-833A-6CA851D2E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058183-0D5D-4CDF-8CF2-C25D92EB7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6CC-EA33-47AC-B0B4-5B8B64E6D5D8}" type="datetimeFigureOut">
              <a:rPr lang="es-MX" smtClean="0"/>
              <a:t>21/09/2022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F74828-98D4-4D72-82A1-0A713013E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9D78A7-6144-471C-956D-0C525613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EA83-79E4-4B60-A090-F7056C01D8D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56167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3E693F-EE01-41AB-BC4D-2E11D3029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0A81B9-83FA-4CB1-A654-03F2A9797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FEDF5C-1969-4543-B465-5EE40095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6CC-EA33-47AC-B0B4-5B8B64E6D5D8}" type="datetimeFigureOut">
              <a:rPr lang="es-MX" smtClean="0"/>
              <a:t>21/09/2022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5A4096-45CE-4D02-BE95-4D38BECA4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04C0A9-401F-4433-8397-8F584F06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EA83-79E4-4B60-A090-F7056C01D8D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9763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51D66-2339-4CC2-8136-C6967471A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D33428-5D4B-47FB-9B59-5480A1DB48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112238-78AA-4C89-AC50-8F25A2DF5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6E7C1E-D0F8-44F3-951B-09950D8C5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6CC-EA33-47AC-B0B4-5B8B64E6D5D8}" type="datetimeFigureOut">
              <a:rPr lang="es-MX" smtClean="0"/>
              <a:t>21/09/2022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9D6CBE-65C8-4000-B2AE-A6C4F98FF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18BFA6-7A92-4EEB-B238-ADBE0A72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EA83-79E4-4B60-A090-F7056C01D8D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722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794E17-3C2B-4AAA-BBE4-3AEF8D875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79579F-7C9E-4D42-99C0-8E24A1CC1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795853-658C-472A-A0AC-C9A4CAA40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8C0EE00-91F0-4311-B756-F56A1D7303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03CB680-2C6D-4482-AAE1-2FAE126886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84D037-F465-4C65-8D6D-02049C603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6CC-EA33-47AC-B0B4-5B8B64E6D5D8}" type="datetimeFigureOut">
              <a:rPr lang="es-MX" smtClean="0"/>
              <a:t>21/09/2022</a:t>
            </a:fld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93045AC-D29B-4C66-8521-2BFBE07C2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BB90CAE-5DC1-485E-9775-61312192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EA83-79E4-4B60-A090-F7056C01D8D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6013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75AE23-3539-4B92-85AF-9D40FE0CA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62E2F39-DCFC-4694-8D5C-CBD209BE1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6CC-EA33-47AC-B0B4-5B8B64E6D5D8}" type="datetimeFigureOut">
              <a:rPr lang="es-MX" smtClean="0"/>
              <a:t>21/09/2022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D877BF1-FD0F-4017-B7CF-22C438EE8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7CE589E-F92F-4A03-B795-8B8AE6518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EA83-79E4-4B60-A090-F7056C01D8D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182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416F287-C786-4543-8ADC-BDC9A88DA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6CC-EA33-47AC-B0B4-5B8B64E6D5D8}" type="datetimeFigureOut">
              <a:rPr lang="es-MX" smtClean="0"/>
              <a:t>21/09/2022</a:t>
            </a:fld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788E3CD-5938-4694-AB00-82E43700E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7BDBAAC-5320-42C0-8988-5F016299F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EA83-79E4-4B60-A090-F7056C01D8D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824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47740-38A0-4429-A7C4-B2D6B0394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FB5637-52CE-4A09-864F-2DA207847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0C5B71-2072-4E8E-AB13-A5E8AE7FE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FB3BA78-ABE9-4D88-882C-ABFBDDF69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6CC-EA33-47AC-B0B4-5B8B64E6D5D8}" type="datetimeFigureOut">
              <a:rPr lang="es-MX" smtClean="0"/>
              <a:t>21/09/2022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0DF19B-5053-4DC8-A02C-A513FD82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646418-22CD-4F59-9FCB-7BE918E66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EA83-79E4-4B60-A090-F7056C01D8D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845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1D4766-7897-4ABD-87C9-F07FDBD34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B81F449-CA81-4674-86C6-D8CE5AFC2F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F75BEBD-AD98-44CD-89BF-DDF7CCADA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E751A4-24A7-43C0-A33A-D25BC7B76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96CC-EA33-47AC-B0B4-5B8B64E6D5D8}" type="datetimeFigureOut">
              <a:rPr lang="es-MX" smtClean="0"/>
              <a:t>21/09/2022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2BCA86-163C-4229-B5FF-346D3B67F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4F162F-9CD3-4C9C-A7BE-FAD276635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EA83-79E4-4B60-A090-F7056C01D8D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799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16955B3-5E99-4108-AA99-4F66304A4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BDE3EF-17BB-4FCD-858B-CFCF85900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C67CB0-5284-4585-BD0A-C51BB73289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796CC-EA33-47AC-B0B4-5B8B64E6D5D8}" type="datetimeFigureOut">
              <a:rPr lang="es-MX" smtClean="0"/>
              <a:t>21/09/2022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A24F13-2F16-4C2B-A313-7CED6C18E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261930-0F4D-4C26-965B-CC423A4AE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7EA83-79E4-4B60-A090-F7056C01D8D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5567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image" Target="../media/image3.jpeg"/><Relationship Id="rId18" Type="http://schemas.openxmlformats.org/officeDocument/2006/relationships/image" Target="../media/image4.jpeg"/><Relationship Id="rId26" Type="http://schemas.openxmlformats.org/officeDocument/2006/relationships/slide" Target="slide17.xml"/><Relationship Id="rId3" Type="http://schemas.openxmlformats.org/officeDocument/2006/relationships/image" Target="../media/image1.jpeg"/><Relationship Id="rId21" Type="http://schemas.openxmlformats.org/officeDocument/2006/relationships/slide" Target="slide23.xml"/><Relationship Id="rId7" Type="http://schemas.openxmlformats.org/officeDocument/2006/relationships/slide" Target="slide8.xml"/><Relationship Id="rId12" Type="http://schemas.openxmlformats.org/officeDocument/2006/relationships/slide" Target="slide12.xml"/><Relationship Id="rId17" Type="http://schemas.openxmlformats.org/officeDocument/2006/relationships/slide" Target="slide20.xml"/><Relationship Id="rId25" Type="http://schemas.openxmlformats.org/officeDocument/2006/relationships/slide" Target="slide16.xml"/><Relationship Id="rId2" Type="http://schemas.openxmlformats.org/officeDocument/2006/relationships/slide" Target="slide4.xml"/><Relationship Id="rId16" Type="http://schemas.openxmlformats.org/officeDocument/2006/relationships/slide" Target="slide15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1.xml"/><Relationship Id="rId24" Type="http://schemas.openxmlformats.org/officeDocument/2006/relationships/slide" Target="slide19.xml"/><Relationship Id="rId5" Type="http://schemas.openxmlformats.org/officeDocument/2006/relationships/slide" Target="slide6.xml"/><Relationship Id="rId15" Type="http://schemas.openxmlformats.org/officeDocument/2006/relationships/slide" Target="slide14.xml"/><Relationship Id="rId23" Type="http://schemas.openxmlformats.org/officeDocument/2006/relationships/image" Target="../media/image5.jpeg"/><Relationship Id="rId28" Type="http://schemas.openxmlformats.org/officeDocument/2006/relationships/image" Target="../media/image6.png"/><Relationship Id="rId10" Type="http://schemas.openxmlformats.org/officeDocument/2006/relationships/slide" Target="slide10.xml"/><Relationship Id="rId19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9.xml"/><Relationship Id="rId14" Type="http://schemas.openxmlformats.org/officeDocument/2006/relationships/slide" Target="slide13.xml"/><Relationship Id="rId22" Type="http://schemas.openxmlformats.org/officeDocument/2006/relationships/slide" Target="slide18.xml"/><Relationship Id="rId27" Type="http://schemas.openxmlformats.org/officeDocument/2006/relationships/customXml" Target="../ink/ink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rgbClr val="002060"/>
            </a:gs>
            <a:gs pos="0">
              <a:schemeClr val="accent1">
                <a:lumMod val="89000"/>
              </a:schemeClr>
            </a:gs>
            <a:gs pos="23000">
              <a:schemeClr val="accent1">
                <a:lumMod val="60000"/>
                <a:lumOff val="40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hlinkClick r:id="rId2" action="ppaction://hlinksldjump"/>
            <a:extLst>
              <a:ext uri="{FF2B5EF4-FFF2-40B4-BE49-F238E27FC236}">
                <a16:creationId xmlns:a16="http://schemas.microsoft.com/office/drawing/2014/main" id="{FFE03BDD-1C5C-B51E-0D99-51F80523425C}"/>
              </a:ext>
            </a:extLst>
          </p:cNvPr>
          <p:cNvSpPr/>
          <p:nvPr/>
        </p:nvSpPr>
        <p:spPr>
          <a:xfrm>
            <a:off x="161365" y="372035"/>
            <a:ext cx="2030507" cy="12371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REYES Y LÍDERES</a:t>
            </a:r>
          </a:p>
          <a:p>
            <a:pPr algn="ctr"/>
            <a:r>
              <a:rPr lang="es-MX" sz="28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9" name="Rectángulo 8">
            <a:hlinkClick r:id="rId4" action="ppaction://hlinksldjump"/>
            <a:extLst>
              <a:ext uri="{FF2B5EF4-FFF2-40B4-BE49-F238E27FC236}">
                <a16:creationId xmlns:a16="http://schemas.microsoft.com/office/drawing/2014/main" id="{430B928D-7939-03AF-25B4-35AD79016956}"/>
              </a:ext>
            </a:extLst>
          </p:cNvPr>
          <p:cNvSpPr/>
          <p:nvPr/>
        </p:nvSpPr>
        <p:spPr>
          <a:xfrm>
            <a:off x="161365" y="1887070"/>
            <a:ext cx="2030507" cy="12371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REYES Y LÍDERES</a:t>
            </a:r>
          </a:p>
          <a:p>
            <a:pPr algn="ctr"/>
            <a:r>
              <a:rPr lang="es-MX" sz="28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0" name="Rectángulo 9">
            <a:hlinkClick r:id="rId5" action="ppaction://hlinksldjump"/>
            <a:extLst>
              <a:ext uri="{FF2B5EF4-FFF2-40B4-BE49-F238E27FC236}">
                <a16:creationId xmlns:a16="http://schemas.microsoft.com/office/drawing/2014/main" id="{5DC522F3-1BD2-2878-2424-6759C1162DDB}"/>
              </a:ext>
            </a:extLst>
          </p:cNvPr>
          <p:cNvSpPr/>
          <p:nvPr/>
        </p:nvSpPr>
        <p:spPr>
          <a:xfrm>
            <a:off x="161365" y="3402105"/>
            <a:ext cx="2030507" cy="12371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REYES Y LÍDERES</a:t>
            </a:r>
          </a:p>
          <a:p>
            <a:pPr algn="ctr"/>
            <a:r>
              <a:rPr lang="es-MX" sz="2800" dirty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11" name="Rectángulo 10">
            <a:hlinkClick r:id="rId6" action="ppaction://hlinksldjump"/>
            <a:extLst>
              <a:ext uri="{FF2B5EF4-FFF2-40B4-BE49-F238E27FC236}">
                <a16:creationId xmlns:a16="http://schemas.microsoft.com/office/drawing/2014/main" id="{12ED2034-CC22-A5AD-A4B1-0F4B689B7A11}"/>
              </a:ext>
            </a:extLst>
          </p:cNvPr>
          <p:cNvSpPr/>
          <p:nvPr/>
        </p:nvSpPr>
        <p:spPr>
          <a:xfrm>
            <a:off x="161365" y="4917140"/>
            <a:ext cx="2030507" cy="12371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REYES Y LÍDERES</a:t>
            </a:r>
          </a:p>
          <a:p>
            <a:pPr algn="ctr"/>
            <a:r>
              <a:rPr lang="es-MX" sz="28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6" name="Rectángulo 15">
            <a:hlinkClick r:id="rId7" action="ppaction://hlinksldjump"/>
            <a:extLst>
              <a:ext uri="{FF2B5EF4-FFF2-40B4-BE49-F238E27FC236}">
                <a16:creationId xmlns:a16="http://schemas.microsoft.com/office/drawing/2014/main" id="{4E7C85EB-DCE9-DD67-CC32-16A9727254F8}"/>
              </a:ext>
            </a:extLst>
          </p:cNvPr>
          <p:cNvSpPr/>
          <p:nvPr/>
        </p:nvSpPr>
        <p:spPr>
          <a:xfrm>
            <a:off x="2384612" y="372035"/>
            <a:ext cx="2030507" cy="1237129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GEOGRAFÍA E HISTORIA</a:t>
            </a:r>
          </a:p>
          <a:p>
            <a:pPr algn="ctr"/>
            <a:r>
              <a:rPr lang="es-MX" sz="28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17" name="Rectángulo 16">
            <a:hlinkClick r:id="rId9" action="ppaction://hlinksldjump"/>
            <a:extLst>
              <a:ext uri="{FF2B5EF4-FFF2-40B4-BE49-F238E27FC236}">
                <a16:creationId xmlns:a16="http://schemas.microsoft.com/office/drawing/2014/main" id="{9C989FD8-679B-AB4B-BB0F-8B047E14E547}"/>
              </a:ext>
            </a:extLst>
          </p:cNvPr>
          <p:cNvSpPr/>
          <p:nvPr/>
        </p:nvSpPr>
        <p:spPr>
          <a:xfrm>
            <a:off x="2384611" y="1882588"/>
            <a:ext cx="2030507" cy="1237129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GEOGRAFÍA E HISTORIA</a:t>
            </a:r>
          </a:p>
          <a:p>
            <a:pPr algn="ctr"/>
            <a:r>
              <a:rPr lang="es-MX" sz="28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8" name="Rectángulo 17">
            <a:hlinkClick r:id="rId10" action="ppaction://hlinksldjump"/>
            <a:extLst>
              <a:ext uri="{FF2B5EF4-FFF2-40B4-BE49-F238E27FC236}">
                <a16:creationId xmlns:a16="http://schemas.microsoft.com/office/drawing/2014/main" id="{671342F2-4BAA-58F4-F425-DA7768FD2F5E}"/>
              </a:ext>
            </a:extLst>
          </p:cNvPr>
          <p:cNvSpPr/>
          <p:nvPr/>
        </p:nvSpPr>
        <p:spPr>
          <a:xfrm>
            <a:off x="2384610" y="3402104"/>
            <a:ext cx="2030507" cy="1237129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GEOGRAFÍA E HISTORIA</a:t>
            </a:r>
          </a:p>
          <a:p>
            <a:pPr algn="ctr"/>
            <a:r>
              <a:rPr lang="es-MX" sz="2800" dirty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19" name="Rectángulo 18">
            <a:hlinkClick r:id="rId11" action="ppaction://hlinksldjump"/>
            <a:extLst>
              <a:ext uri="{FF2B5EF4-FFF2-40B4-BE49-F238E27FC236}">
                <a16:creationId xmlns:a16="http://schemas.microsoft.com/office/drawing/2014/main" id="{58AC00E0-6975-D931-69C2-7793C7F15B47}"/>
              </a:ext>
            </a:extLst>
          </p:cNvPr>
          <p:cNvSpPr/>
          <p:nvPr/>
        </p:nvSpPr>
        <p:spPr>
          <a:xfrm>
            <a:off x="2384610" y="4912657"/>
            <a:ext cx="2030507" cy="1237129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GEOGRAFÍA E HISTORIA</a:t>
            </a:r>
          </a:p>
          <a:p>
            <a:pPr algn="ctr"/>
            <a:r>
              <a:rPr lang="es-MX" sz="28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20" name="Rectángulo 19">
            <a:hlinkClick r:id="rId12" action="ppaction://hlinksldjump"/>
            <a:extLst>
              <a:ext uri="{FF2B5EF4-FFF2-40B4-BE49-F238E27FC236}">
                <a16:creationId xmlns:a16="http://schemas.microsoft.com/office/drawing/2014/main" id="{B2713532-035D-B22F-0791-BE3ADF54634F}"/>
              </a:ext>
            </a:extLst>
          </p:cNvPr>
          <p:cNvSpPr/>
          <p:nvPr/>
        </p:nvSpPr>
        <p:spPr>
          <a:xfrm>
            <a:off x="4556313" y="372035"/>
            <a:ext cx="2030507" cy="1237129"/>
          </a:xfrm>
          <a:prstGeom prst="rect">
            <a:avLst/>
          </a:prstGeom>
          <a:blipFill>
            <a:blip r:embed="rId1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HISTORIA DEL ARTE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25" name="Rectángulo 24">
            <a:hlinkClick r:id="rId14" action="ppaction://hlinksldjump"/>
            <a:extLst>
              <a:ext uri="{FF2B5EF4-FFF2-40B4-BE49-F238E27FC236}">
                <a16:creationId xmlns:a16="http://schemas.microsoft.com/office/drawing/2014/main" id="{A6824E56-65C1-B847-4BA7-18D1A083F680}"/>
              </a:ext>
            </a:extLst>
          </p:cNvPr>
          <p:cNvSpPr/>
          <p:nvPr/>
        </p:nvSpPr>
        <p:spPr>
          <a:xfrm>
            <a:off x="4567516" y="1882587"/>
            <a:ext cx="2030507" cy="1237129"/>
          </a:xfrm>
          <a:prstGeom prst="rect">
            <a:avLst/>
          </a:prstGeom>
          <a:blipFill>
            <a:blip r:embed="rId1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HISTORIA DEL ARTE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26" name="Rectángulo 25">
            <a:hlinkClick r:id="rId15" action="ppaction://hlinksldjump"/>
            <a:extLst>
              <a:ext uri="{FF2B5EF4-FFF2-40B4-BE49-F238E27FC236}">
                <a16:creationId xmlns:a16="http://schemas.microsoft.com/office/drawing/2014/main" id="{E85D7136-73D4-7F8D-6B6F-130EE7A606C3}"/>
              </a:ext>
            </a:extLst>
          </p:cNvPr>
          <p:cNvSpPr/>
          <p:nvPr/>
        </p:nvSpPr>
        <p:spPr>
          <a:xfrm>
            <a:off x="4567516" y="3429000"/>
            <a:ext cx="2030507" cy="1237129"/>
          </a:xfrm>
          <a:prstGeom prst="rect">
            <a:avLst/>
          </a:prstGeom>
          <a:blipFill>
            <a:blip r:embed="rId1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HISTORIA DEL ARTE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300</a:t>
            </a:r>
          </a:p>
        </p:txBody>
      </p:sp>
      <p:sp>
        <p:nvSpPr>
          <p:cNvPr id="27" name="Rectángulo 26">
            <a:hlinkClick r:id="rId16" action="ppaction://hlinksldjump"/>
            <a:extLst>
              <a:ext uri="{FF2B5EF4-FFF2-40B4-BE49-F238E27FC236}">
                <a16:creationId xmlns:a16="http://schemas.microsoft.com/office/drawing/2014/main" id="{98B47C83-F7BA-0707-AE18-D92503D7539F}"/>
              </a:ext>
            </a:extLst>
          </p:cNvPr>
          <p:cNvSpPr/>
          <p:nvPr/>
        </p:nvSpPr>
        <p:spPr>
          <a:xfrm>
            <a:off x="4567516" y="4912657"/>
            <a:ext cx="2030507" cy="1237129"/>
          </a:xfrm>
          <a:prstGeom prst="rect">
            <a:avLst/>
          </a:prstGeom>
          <a:blipFill>
            <a:blip r:embed="rId1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tx1"/>
                </a:solidFill>
              </a:rPr>
              <a:t>HISTORIA DEL ARTE</a:t>
            </a:r>
          </a:p>
          <a:p>
            <a:pPr algn="ctr"/>
            <a:r>
              <a:rPr lang="es-MX" sz="2800" b="1" dirty="0">
                <a:solidFill>
                  <a:schemeClr val="tx1"/>
                </a:solidFill>
              </a:rPr>
              <a:t>400</a:t>
            </a:r>
          </a:p>
        </p:txBody>
      </p:sp>
      <p:sp>
        <p:nvSpPr>
          <p:cNvPr id="32" name="Rectángulo 31">
            <a:hlinkClick r:id="rId17" action="ppaction://hlinksldjump"/>
            <a:extLst>
              <a:ext uri="{FF2B5EF4-FFF2-40B4-BE49-F238E27FC236}">
                <a16:creationId xmlns:a16="http://schemas.microsoft.com/office/drawing/2014/main" id="{500670DE-AAA2-B9F8-9F69-EE5F0908CE02}"/>
              </a:ext>
            </a:extLst>
          </p:cNvPr>
          <p:cNvSpPr/>
          <p:nvPr/>
        </p:nvSpPr>
        <p:spPr>
          <a:xfrm>
            <a:off x="10087531" y="367549"/>
            <a:ext cx="2030507" cy="1237129"/>
          </a:xfrm>
          <a:prstGeom prst="rect">
            <a:avLst/>
          </a:prstGeom>
          <a:blipFill>
            <a:blip r:embed="rId18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dirty="0">
                <a:solidFill>
                  <a:schemeClr val="bg1"/>
                </a:solidFill>
              </a:rPr>
              <a:t>INVENTOS/DES-CUBRIMIENTOS</a:t>
            </a:r>
          </a:p>
          <a:p>
            <a:pPr algn="ctr"/>
            <a:r>
              <a:rPr lang="es-MX" sz="2800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3" name="Rectángulo 32">
            <a:hlinkClick r:id="rId19" action="ppaction://hlinksldjump"/>
            <a:extLst>
              <a:ext uri="{FF2B5EF4-FFF2-40B4-BE49-F238E27FC236}">
                <a16:creationId xmlns:a16="http://schemas.microsoft.com/office/drawing/2014/main" id="{2EAAB79E-21A5-029A-F355-7091B7271C40}"/>
              </a:ext>
            </a:extLst>
          </p:cNvPr>
          <p:cNvSpPr/>
          <p:nvPr/>
        </p:nvSpPr>
        <p:spPr>
          <a:xfrm>
            <a:off x="10098736" y="1896035"/>
            <a:ext cx="2030507" cy="1237129"/>
          </a:xfrm>
          <a:prstGeom prst="rect">
            <a:avLst/>
          </a:prstGeom>
          <a:blipFill>
            <a:blip r:embed="rId18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INVENTOS/DES-CUBRIMIENTOS</a:t>
            </a:r>
          </a:p>
          <a:p>
            <a:pPr algn="ctr"/>
            <a:r>
              <a:rPr lang="es-MX" sz="28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38" name="Rectángulo 37">
            <a:hlinkClick r:id="rId20" action="ppaction://hlinksldjump"/>
            <a:extLst>
              <a:ext uri="{FF2B5EF4-FFF2-40B4-BE49-F238E27FC236}">
                <a16:creationId xmlns:a16="http://schemas.microsoft.com/office/drawing/2014/main" id="{1001AF11-5409-B2C6-608E-B2874349F1B9}"/>
              </a:ext>
            </a:extLst>
          </p:cNvPr>
          <p:cNvSpPr/>
          <p:nvPr/>
        </p:nvSpPr>
        <p:spPr>
          <a:xfrm>
            <a:off x="10098736" y="3469339"/>
            <a:ext cx="2030507" cy="1237129"/>
          </a:xfrm>
          <a:prstGeom prst="rect">
            <a:avLst/>
          </a:prstGeom>
          <a:blipFill>
            <a:blip r:embed="rId18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INVENTOS/DES-CUBRIMIENTOS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800" dirty="0">
                <a:solidFill>
                  <a:schemeClr val="bg1"/>
                </a:solidFill>
                <a:latin typeface="Calibri" panose="020F0502020204030204"/>
              </a:rPr>
              <a:t>3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00</a:t>
            </a:r>
          </a:p>
        </p:txBody>
      </p:sp>
      <p:sp>
        <p:nvSpPr>
          <p:cNvPr id="39" name="Rectángulo 38">
            <a:hlinkClick r:id="rId21" action="ppaction://hlinksldjump"/>
            <a:extLst>
              <a:ext uri="{FF2B5EF4-FFF2-40B4-BE49-F238E27FC236}">
                <a16:creationId xmlns:a16="http://schemas.microsoft.com/office/drawing/2014/main" id="{063F497E-5208-052C-4E00-F635E7AF64CB}"/>
              </a:ext>
            </a:extLst>
          </p:cNvPr>
          <p:cNvSpPr/>
          <p:nvPr/>
        </p:nvSpPr>
        <p:spPr>
          <a:xfrm>
            <a:off x="10098736" y="4912656"/>
            <a:ext cx="2030507" cy="1237129"/>
          </a:xfrm>
          <a:prstGeom prst="rect">
            <a:avLst/>
          </a:prstGeom>
          <a:blipFill>
            <a:blip r:embed="rId18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INVENTOS/DES-CUBRIMIENTOS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800" dirty="0">
                <a:solidFill>
                  <a:schemeClr val="bg1"/>
                </a:solidFill>
                <a:latin typeface="Calibri" panose="020F0502020204030204"/>
              </a:rPr>
              <a:t>4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00</a:t>
            </a:r>
          </a:p>
        </p:txBody>
      </p:sp>
      <p:sp>
        <p:nvSpPr>
          <p:cNvPr id="46" name="Rectángulo 45">
            <a:hlinkClick r:id="rId22" action="ppaction://hlinksldjump"/>
            <a:extLst>
              <a:ext uri="{FF2B5EF4-FFF2-40B4-BE49-F238E27FC236}">
                <a16:creationId xmlns:a16="http://schemas.microsoft.com/office/drawing/2014/main" id="{181323C1-30BF-E26C-7316-351AA6461FF4}"/>
              </a:ext>
            </a:extLst>
          </p:cNvPr>
          <p:cNvSpPr/>
          <p:nvPr/>
        </p:nvSpPr>
        <p:spPr>
          <a:xfrm>
            <a:off x="7915830" y="3469339"/>
            <a:ext cx="2030507" cy="1237129"/>
          </a:xfrm>
          <a:prstGeom prst="rect">
            <a:avLst/>
          </a:prstGeom>
          <a:blipFill>
            <a:blip r:embed="rId2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RELIGIÓN</a:t>
            </a:r>
          </a:p>
          <a:p>
            <a:pPr algn="ctr"/>
            <a:r>
              <a:rPr lang="es-MX" sz="2800" dirty="0">
                <a:solidFill>
                  <a:schemeClr val="tx1"/>
                </a:solidFill>
              </a:rPr>
              <a:t>300</a:t>
            </a:r>
          </a:p>
        </p:txBody>
      </p:sp>
      <p:sp>
        <p:nvSpPr>
          <p:cNvPr id="47" name="Rectángulo 46">
            <a:hlinkClick r:id="rId24" action="ppaction://hlinksldjump"/>
            <a:extLst>
              <a:ext uri="{FF2B5EF4-FFF2-40B4-BE49-F238E27FC236}">
                <a16:creationId xmlns:a16="http://schemas.microsoft.com/office/drawing/2014/main" id="{C20750A4-2BB5-8827-F947-78D6477F5D01}"/>
              </a:ext>
            </a:extLst>
          </p:cNvPr>
          <p:cNvSpPr/>
          <p:nvPr/>
        </p:nvSpPr>
        <p:spPr>
          <a:xfrm>
            <a:off x="7915829" y="4912657"/>
            <a:ext cx="2030507" cy="1237129"/>
          </a:xfrm>
          <a:prstGeom prst="rect">
            <a:avLst/>
          </a:prstGeom>
          <a:blipFill>
            <a:blip r:embed="rId2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RELIGIÓN</a:t>
            </a:r>
          </a:p>
          <a:p>
            <a:pPr algn="ctr"/>
            <a:r>
              <a:rPr lang="es-MX" sz="2800" dirty="0">
                <a:solidFill>
                  <a:schemeClr val="tx1"/>
                </a:solidFill>
              </a:rPr>
              <a:t>400</a:t>
            </a:r>
          </a:p>
        </p:txBody>
      </p:sp>
      <p:sp>
        <p:nvSpPr>
          <p:cNvPr id="48" name="Rectángulo 47">
            <a:hlinkClick r:id="rId25" action="ppaction://hlinksldjump"/>
            <a:extLst>
              <a:ext uri="{FF2B5EF4-FFF2-40B4-BE49-F238E27FC236}">
                <a16:creationId xmlns:a16="http://schemas.microsoft.com/office/drawing/2014/main" id="{541D2668-695B-3C90-8437-7844EC8D372D}"/>
              </a:ext>
            </a:extLst>
          </p:cNvPr>
          <p:cNvSpPr/>
          <p:nvPr/>
        </p:nvSpPr>
        <p:spPr>
          <a:xfrm>
            <a:off x="7915828" y="355785"/>
            <a:ext cx="2030507" cy="1237129"/>
          </a:xfrm>
          <a:prstGeom prst="rect">
            <a:avLst/>
          </a:prstGeom>
          <a:blipFill>
            <a:blip r:embed="rId2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RELIGIÓN</a:t>
            </a:r>
          </a:p>
          <a:p>
            <a:pPr algn="ctr"/>
            <a:r>
              <a:rPr lang="es-MX" sz="2800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49" name="Rectángulo 48">
            <a:hlinkClick r:id="rId26" action="ppaction://hlinksldjump"/>
            <a:extLst>
              <a:ext uri="{FF2B5EF4-FFF2-40B4-BE49-F238E27FC236}">
                <a16:creationId xmlns:a16="http://schemas.microsoft.com/office/drawing/2014/main" id="{CFAC8E1C-59E9-84F0-ABAA-D0C0243A6D6A}"/>
              </a:ext>
            </a:extLst>
          </p:cNvPr>
          <p:cNvSpPr/>
          <p:nvPr/>
        </p:nvSpPr>
        <p:spPr>
          <a:xfrm>
            <a:off x="7915829" y="1896873"/>
            <a:ext cx="2030507" cy="1237129"/>
          </a:xfrm>
          <a:prstGeom prst="rect">
            <a:avLst/>
          </a:prstGeom>
          <a:blipFill>
            <a:blip r:embed="rId2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RELIGIÓN</a:t>
            </a:r>
          </a:p>
          <a:p>
            <a:pPr algn="ctr"/>
            <a:r>
              <a:rPr lang="es-MX" sz="2800" dirty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AD332A72-56E9-C8C6-219E-FC18F3842C95}"/>
              </a:ext>
            </a:extLst>
          </p:cNvPr>
          <p:cNvSpPr/>
          <p:nvPr/>
        </p:nvSpPr>
        <p:spPr>
          <a:xfrm>
            <a:off x="6979024" y="0"/>
            <a:ext cx="537882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71D076E5-78D3-5E7B-60B8-9DCA67C58720}"/>
              </a:ext>
            </a:extLst>
          </p:cNvPr>
          <p:cNvSpPr/>
          <p:nvPr/>
        </p:nvSpPr>
        <p:spPr>
          <a:xfrm>
            <a:off x="0" y="6333564"/>
            <a:ext cx="12192000" cy="51547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5" name="Entrada de lápiz 4">
                <a:extLst>
                  <a:ext uri="{FF2B5EF4-FFF2-40B4-BE49-F238E27FC236}">
                    <a16:creationId xmlns:a16="http://schemas.microsoft.com/office/drawing/2014/main" id="{AAA4FC3E-82D2-ED87-BED6-1279760C6419}"/>
                  </a:ext>
                </a:extLst>
              </p14:cNvPr>
              <p14:cNvContentPartPr/>
              <p14:nvPr/>
            </p14:nvContentPartPr>
            <p14:xfrm>
              <a:off x="5922720" y="1472760"/>
              <a:ext cx="360" cy="360"/>
            </p14:xfrm>
          </p:contentPart>
        </mc:Choice>
        <mc:Fallback>
          <p:pic>
            <p:nvPicPr>
              <p:cNvPr id="5" name="Entrada de lápiz 4">
                <a:extLst>
                  <a:ext uri="{FF2B5EF4-FFF2-40B4-BE49-F238E27FC236}">
                    <a16:creationId xmlns:a16="http://schemas.microsoft.com/office/drawing/2014/main" id="{AAA4FC3E-82D2-ED87-BED6-1279760C6419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906880" y="1409400"/>
                <a:ext cx="31680" cy="12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14095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448E836-C9F3-BB84-59CE-09D40A2FD432}"/>
              </a:ext>
            </a:extLst>
          </p:cNvPr>
          <p:cNvSpPr/>
          <p:nvPr/>
        </p:nvSpPr>
        <p:spPr>
          <a:xfrm>
            <a:off x="206188" y="466162"/>
            <a:ext cx="11779623" cy="12371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600" dirty="0">
                <a:solidFill>
                  <a:schemeClr val="tx1"/>
                </a:solidFill>
              </a:rPr>
              <a:t>Los dos más renombrados viajeros previos a Cristóbal Colón fueron un navegante veneciano que llegó tan lejos como China, y un musulmán que viajó por todo el norte de África y el Medio Oriente, ambos dejando registros escritos de sus viajes:</a:t>
            </a:r>
          </a:p>
        </p:txBody>
      </p:sp>
      <p:sp>
        <p:nvSpPr>
          <p:cNvPr id="10" name="Rectángulo: biselado 9">
            <a:hlinkClick r:id="rId3" action="ppaction://hlinksldjump"/>
            <a:extLst>
              <a:ext uri="{FF2B5EF4-FFF2-40B4-BE49-F238E27FC236}">
                <a16:creationId xmlns:a16="http://schemas.microsoft.com/office/drawing/2014/main" id="{DFF91EA1-D864-C372-59E6-9F69B3A3B98F}"/>
              </a:ext>
            </a:extLst>
          </p:cNvPr>
          <p:cNvSpPr/>
          <p:nvPr/>
        </p:nvSpPr>
        <p:spPr>
          <a:xfrm>
            <a:off x="663388" y="2655794"/>
            <a:ext cx="4661647" cy="154641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Enrique el Navegante y Mansa Musa</a:t>
            </a:r>
          </a:p>
        </p:txBody>
      </p:sp>
      <p:sp>
        <p:nvSpPr>
          <p:cNvPr id="11" name="Rectángulo: biselado 10">
            <a:hlinkClick r:id="rId4" action="ppaction://hlinksldjump"/>
            <a:extLst>
              <a:ext uri="{FF2B5EF4-FFF2-40B4-BE49-F238E27FC236}">
                <a16:creationId xmlns:a16="http://schemas.microsoft.com/office/drawing/2014/main" id="{04E01AF4-261F-EBFD-4864-7DBC9E701DD0}"/>
              </a:ext>
            </a:extLst>
          </p:cNvPr>
          <p:cNvSpPr/>
          <p:nvPr/>
        </p:nvSpPr>
        <p:spPr>
          <a:xfrm>
            <a:off x="6692152" y="2655794"/>
            <a:ext cx="4661647" cy="154641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Marco Polo e Ibn Battuta</a:t>
            </a:r>
          </a:p>
        </p:txBody>
      </p:sp>
      <p:sp>
        <p:nvSpPr>
          <p:cNvPr id="12" name="Rectángulo: biselado 11">
            <a:hlinkClick r:id="rId3" action="ppaction://hlinksldjump"/>
            <a:extLst>
              <a:ext uri="{FF2B5EF4-FFF2-40B4-BE49-F238E27FC236}">
                <a16:creationId xmlns:a16="http://schemas.microsoft.com/office/drawing/2014/main" id="{DA1EA8BA-ADC4-E8D2-85E5-F95CCD6C6B67}"/>
              </a:ext>
            </a:extLst>
          </p:cNvPr>
          <p:cNvSpPr/>
          <p:nvPr/>
        </p:nvSpPr>
        <p:spPr>
          <a:xfrm>
            <a:off x="663388" y="4784911"/>
            <a:ext cx="4661647" cy="154641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Enrique el Pajarero y </a:t>
            </a:r>
          </a:p>
          <a:p>
            <a:pPr algn="ctr"/>
            <a:r>
              <a:rPr lang="es-MX" sz="2800" dirty="0">
                <a:solidFill>
                  <a:schemeClr val="tx1"/>
                </a:solidFill>
              </a:rPr>
              <a:t>Al-Khwarizmi</a:t>
            </a:r>
          </a:p>
        </p:txBody>
      </p:sp>
      <p:sp>
        <p:nvSpPr>
          <p:cNvPr id="13" name="Rectángulo: biselado 12">
            <a:hlinkClick r:id="rId3" action="ppaction://hlinksldjump"/>
            <a:extLst>
              <a:ext uri="{FF2B5EF4-FFF2-40B4-BE49-F238E27FC236}">
                <a16:creationId xmlns:a16="http://schemas.microsoft.com/office/drawing/2014/main" id="{069C8C89-C3B4-981F-F220-1268A9996957}"/>
              </a:ext>
            </a:extLst>
          </p:cNvPr>
          <p:cNvSpPr/>
          <p:nvPr/>
        </p:nvSpPr>
        <p:spPr>
          <a:xfrm>
            <a:off x="6692152" y="4784911"/>
            <a:ext cx="4661647" cy="154641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Guillermo el Conquistador y Omar Khayyam</a:t>
            </a:r>
          </a:p>
        </p:txBody>
      </p:sp>
    </p:spTree>
    <p:extLst>
      <p:ext uri="{BB962C8B-B14F-4D97-AF65-F5344CB8AC3E}">
        <p14:creationId xmlns:p14="http://schemas.microsoft.com/office/powerpoint/2010/main" val="832400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448E836-C9F3-BB84-59CE-09D40A2FD432}"/>
              </a:ext>
            </a:extLst>
          </p:cNvPr>
          <p:cNvSpPr/>
          <p:nvPr/>
        </p:nvSpPr>
        <p:spPr>
          <a:xfrm>
            <a:off x="206188" y="466162"/>
            <a:ext cx="11779623" cy="12371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En la corte española Colón expuso ante Fernando e Isabel su proyecto de navegar por oriente hasta llegar a Asia, pero los sabios se opusieron a él.</a:t>
            </a:r>
          </a:p>
          <a:p>
            <a:pPr algn="ctr"/>
            <a:r>
              <a:rPr lang="es-MX" sz="2800" dirty="0">
                <a:solidFill>
                  <a:schemeClr val="tx1"/>
                </a:solidFill>
              </a:rPr>
              <a:t>¿Qué era exactamente lo que se debatía?</a:t>
            </a:r>
          </a:p>
        </p:txBody>
      </p:sp>
      <p:sp>
        <p:nvSpPr>
          <p:cNvPr id="10" name="Rectángulo: biselado 9">
            <a:hlinkClick r:id="rId3" action="ppaction://hlinksldjump"/>
            <a:extLst>
              <a:ext uri="{FF2B5EF4-FFF2-40B4-BE49-F238E27FC236}">
                <a16:creationId xmlns:a16="http://schemas.microsoft.com/office/drawing/2014/main" id="{DFF91EA1-D864-C372-59E6-9F69B3A3B98F}"/>
              </a:ext>
            </a:extLst>
          </p:cNvPr>
          <p:cNvSpPr/>
          <p:nvPr/>
        </p:nvSpPr>
        <p:spPr>
          <a:xfrm>
            <a:off x="663388" y="2655794"/>
            <a:ext cx="4661647" cy="154641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La presencia de monstruos marinos en el océano</a:t>
            </a:r>
          </a:p>
        </p:txBody>
      </p:sp>
      <p:sp>
        <p:nvSpPr>
          <p:cNvPr id="11" name="Rectángulo: biselado 10">
            <a:hlinkClick r:id="rId3" action="ppaction://hlinksldjump"/>
            <a:extLst>
              <a:ext uri="{FF2B5EF4-FFF2-40B4-BE49-F238E27FC236}">
                <a16:creationId xmlns:a16="http://schemas.microsoft.com/office/drawing/2014/main" id="{04E01AF4-261F-EBFD-4864-7DBC9E701DD0}"/>
              </a:ext>
            </a:extLst>
          </p:cNvPr>
          <p:cNvSpPr/>
          <p:nvPr/>
        </p:nvSpPr>
        <p:spPr>
          <a:xfrm>
            <a:off x="6692152" y="2655794"/>
            <a:ext cx="4661647" cy="154641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La forma de la Tierra, redonda o plana</a:t>
            </a:r>
          </a:p>
        </p:txBody>
      </p:sp>
      <p:sp>
        <p:nvSpPr>
          <p:cNvPr id="12" name="Rectángulo: biselado 11">
            <a:hlinkClick r:id="rId4" action="ppaction://hlinksldjump"/>
            <a:extLst>
              <a:ext uri="{FF2B5EF4-FFF2-40B4-BE49-F238E27FC236}">
                <a16:creationId xmlns:a16="http://schemas.microsoft.com/office/drawing/2014/main" id="{DA1EA8BA-ADC4-E8D2-85E5-F95CCD6C6B67}"/>
              </a:ext>
            </a:extLst>
          </p:cNvPr>
          <p:cNvSpPr/>
          <p:nvPr/>
        </p:nvSpPr>
        <p:spPr>
          <a:xfrm>
            <a:off x="663388" y="4784911"/>
            <a:ext cx="4661647" cy="154641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Las dimensiones, o sea, el tamaño real de la Tierra</a:t>
            </a:r>
          </a:p>
        </p:txBody>
      </p:sp>
      <p:sp>
        <p:nvSpPr>
          <p:cNvPr id="13" name="Rectángulo: biselado 12">
            <a:hlinkClick r:id="rId3" action="ppaction://hlinksldjump"/>
            <a:extLst>
              <a:ext uri="{FF2B5EF4-FFF2-40B4-BE49-F238E27FC236}">
                <a16:creationId xmlns:a16="http://schemas.microsoft.com/office/drawing/2014/main" id="{069C8C89-C3B4-981F-F220-1268A9996957}"/>
              </a:ext>
            </a:extLst>
          </p:cNvPr>
          <p:cNvSpPr/>
          <p:nvPr/>
        </p:nvSpPr>
        <p:spPr>
          <a:xfrm>
            <a:off x="6692152" y="4784911"/>
            <a:ext cx="4661647" cy="154641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La oposición de otros reinos europeos al viaje de Colón</a:t>
            </a:r>
          </a:p>
        </p:txBody>
      </p:sp>
    </p:spTree>
    <p:extLst>
      <p:ext uri="{BB962C8B-B14F-4D97-AF65-F5344CB8AC3E}">
        <p14:creationId xmlns:p14="http://schemas.microsoft.com/office/powerpoint/2010/main" val="2649954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xy" algn="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448E836-C9F3-BB84-59CE-09D40A2FD432}"/>
              </a:ext>
            </a:extLst>
          </p:cNvPr>
          <p:cNvSpPr/>
          <p:nvPr/>
        </p:nvSpPr>
        <p:spPr>
          <a:xfrm>
            <a:off x="206188" y="466162"/>
            <a:ext cx="11779623" cy="1237129"/>
          </a:xfrm>
          <a:prstGeom prst="rect">
            <a:avLst/>
          </a:prstGeom>
          <a:solidFill>
            <a:srgbClr val="FFCC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Este periodo en la historia del arte, iniciado en Italia en el siglo XVI, se caracterizó por el uso de temáticas clásicas de la historia de Roma y Grecia, o de personajes y eventos del cristianismo.</a:t>
            </a:r>
          </a:p>
        </p:txBody>
      </p:sp>
      <p:sp>
        <p:nvSpPr>
          <p:cNvPr id="10" name="Rectángulo: biselado 9">
            <a:hlinkClick r:id="rId3" action="ppaction://hlinksldjump"/>
            <a:extLst>
              <a:ext uri="{FF2B5EF4-FFF2-40B4-BE49-F238E27FC236}">
                <a16:creationId xmlns:a16="http://schemas.microsoft.com/office/drawing/2014/main" id="{DFF91EA1-D864-C372-59E6-9F69B3A3B98F}"/>
              </a:ext>
            </a:extLst>
          </p:cNvPr>
          <p:cNvSpPr/>
          <p:nvPr/>
        </p:nvSpPr>
        <p:spPr>
          <a:xfrm>
            <a:off x="663388" y="2655794"/>
            <a:ext cx="4661647" cy="1546412"/>
          </a:xfrm>
          <a:prstGeom prst="bevel">
            <a:avLst/>
          </a:prstGeom>
          <a:solidFill>
            <a:srgbClr val="FFCC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Romanticismo</a:t>
            </a:r>
          </a:p>
        </p:txBody>
      </p:sp>
      <p:sp>
        <p:nvSpPr>
          <p:cNvPr id="11" name="Rectángulo: biselado 10">
            <a:hlinkClick r:id="rId3" action="ppaction://hlinksldjump"/>
            <a:extLst>
              <a:ext uri="{FF2B5EF4-FFF2-40B4-BE49-F238E27FC236}">
                <a16:creationId xmlns:a16="http://schemas.microsoft.com/office/drawing/2014/main" id="{04E01AF4-261F-EBFD-4864-7DBC9E701DD0}"/>
              </a:ext>
            </a:extLst>
          </p:cNvPr>
          <p:cNvSpPr/>
          <p:nvPr/>
        </p:nvSpPr>
        <p:spPr>
          <a:xfrm>
            <a:off x="6692152" y="2655794"/>
            <a:ext cx="4661647" cy="1546412"/>
          </a:xfrm>
          <a:prstGeom prst="bevel">
            <a:avLst/>
          </a:prstGeom>
          <a:solidFill>
            <a:srgbClr val="FFCC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Clásico</a:t>
            </a:r>
          </a:p>
        </p:txBody>
      </p:sp>
      <p:sp>
        <p:nvSpPr>
          <p:cNvPr id="12" name="Rectángulo: biselado 11">
            <a:hlinkClick r:id="rId3" action="ppaction://hlinksldjump"/>
            <a:extLst>
              <a:ext uri="{FF2B5EF4-FFF2-40B4-BE49-F238E27FC236}">
                <a16:creationId xmlns:a16="http://schemas.microsoft.com/office/drawing/2014/main" id="{DA1EA8BA-ADC4-E8D2-85E5-F95CCD6C6B67}"/>
              </a:ext>
            </a:extLst>
          </p:cNvPr>
          <p:cNvSpPr/>
          <p:nvPr/>
        </p:nvSpPr>
        <p:spPr>
          <a:xfrm>
            <a:off x="663388" y="4784911"/>
            <a:ext cx="4661647" cy="1546412"/>
          </a:xfrm>
          <a:prstGeom prst="bevel">
            <a:avLst/>
          </a:prstGeom>
          <a:solidFill>
            <a:srgbClr val="FFCC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Contrarreforma</a:t>
            </a:r>
          </a:p>
        </p:txBody>
      </p:sp>
      <p:sp>
        <p:nvSpPr>
          <p:cNvPr id="13" name="Rectángulo: biselado 12">
            <a:hlinkClick r:id="rId4" action="ppaction://hlinksldjump"/>
            <a:extLst>
              <a:ext uri="{FF2B5EF4-FFF2-40B4-BE49-F238E27FC236}">
                <a16:creationId xmlns:a16="http://schemas.microsoft.com/office/drawing/2014/main" id="{069C8C89-C3B4-981F-F220-1268A9996957}"/>
              </a:ext>
            </a:extLst>
          </p:cNvPr>
          <p:cNvSpPr/>
          <p:nvPr/>
        </p:nvSpPr>
        <p:spPr>
          <a:xfrm>
            <a:off x="6692152" y="4784911"/>
            <a:ext cx="4661647" cy="1546412"/>
          </a:xfrm>
          <a:prstGeom prst="bevel">
            <a:avLst/>
          </a:prstGeom>
          <a:solidFill>
            <a:srgbClr val="FFCC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Renacimiento</a:t>
            </a:r>
          </a:p>
        </p:txBody>
      </p:sp>
    </p:spTree>
    <p:extLst>
      <p:ext uri="{BB962C8B-B14F-4D97-AF65-F5344CB8AC3E}">
        <p14:creationId xmlns:p14="http://schemas.microsoft.com/office/powerpoint/2010/main" val="3621205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xy" algn="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448E836-C9F3-BB84-59CE-09D40A2FD432}"/>
              </a:ext>
            </a:extLst>
          </p:cNvPr>
          <p:cNvSpPr/>
          <p:nvPr/>
        </p:nvSpPr>
        <p:spPr>
          <a:xfrm>
            <a:off x="206188" y="469525"/>
            <a:ext cx="11779623" cy="1237129"/>
          </a:xfrm>
          <a:prstGeom prst="rect">
            <a:avLst/>
          </a:prstGeom>
          <a:solidFill>
            <a:srgbClr val="FFCC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Los tres estilos arquitectónicos que se utilizaban en la Grecia clásica eran jónico, dórico y corintio. ¿En qué aspecto de los templos griegos eran más marcadas las diferencias entre los tres estilos?</a:t>
            </a:r>
          </a:p>
        </p:txBody>
      </p:sp>
      <p:sp>
        <p:nvSpPr>
          <p:cNvPr id="10" name="Rectángulo: biselado 9">
            <a:hlinkClick r:id="rId3" action="ppaction://hlinksldjump"/>
            <a:extLst>
              <a:ext uri="{FF2B5EF4-FFF2-40B4-BE49-F238E27FC236}">
                <a16:creationId xmlns:a16="http://schemas.microsoft.com/office/drawing/2014/main" id="{DFF91EA1-D864-C372-59E6-9F69B3A3B98F}"/>
              </a:ext>
            </a:extLst>
          </p:cNvPr>
          <p:cNvSpPr/>
          <p:nvPr/>
        </p:nvSpPr>
        <p:spPr>
          <a:xfrm>
            <a:off x="663388" y="2655794"/>
            <a:ext cx="4661647" cy="1546412"/>
          </a:xfrm>
          <a:prstGeom prst="bevel">
            <a:avLst/>
          </a:prstGeom>
          <a:solidFill>
            <a:srgbClr val="FFCC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Columnas</a:t>
            </a:r>
          </a:p>
        </p:txBody>
      </p:sp>
      <p:sp>
        <p:nvSpPr>
          <p:cNvPr id="11" name="Rectángulo: biselado 10">
            <a:hlinkClick r:id="rId4" action="ppaction://hlinksldjump"/>
            <a:extLst>
              <a:ext uri="{FF2B5EF4-FFF2-40B4-BE49-F238E27FC236}">
                <a16:creationId xmlns:a16="http://schemas.microsoft.com/office/drawing/2014/main" id="{04E01AF4-261F-EBFD-4864-7DBC9E701DD0}"/>
              </a:ext>
            </a:extLst>
          </p:cNvPr>
          <p:cNvSpPr/>
          <p:nvPr/>
        </p:nvSpPr>
        <p:spPr>
          <a:xfrm>
            <a:off x="6692152" y="2655794"/>
            <a:ext cx="4661647" cy="1546412"/>
          </a:xfrm>
          <a:prstGeom prst="bevel">
            <a:avLst/>
          </a:prstGeom>
          <a:solidFill>
            <a:srgbClr val="FFCC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Piso</a:t>
            </a:r>
          </a:p>
        </p:txBody>
      </p:sp>
      <p:sp>
        <p:nvSpPr>
          <p:cNvPr id="12" name="Rectángulo: biselado 11">
            <a:hlinkClick r:id="rId4" action="ppaction://hlinksldjump"/>
            <a:extLst>
              <a:ext uri="{FF2B5EF4-FFF2-40B4-BE49-F238E27FC236}">
                <a16:creationId xmlns:a16="http://schemas.microsoft.com/office/drawing/2014/main" id="{DA1EA8BA-ADC4-E8D2-85E5-F95CCD6C6B67}"/>
              </a:ext>
            </a:extLst>
          </p:cNvPr>
          <p:cNvSpPr/>
          <p:nvPr/>
        </p:nvSpPr>
        <p:spPr>
          <a:xfrm>
            <a:off x="663388" y="4784911"/>
            <a:ext cx="4661647" cy="1546412"/>
          </a:xfrm>
          <a:prstGeom prst="bevel">
            <a:avLst/>
          </a:prstGeom>
          <a:solidFill>
            <a:srgbClr val="FFCC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Muros</a:t>
            </a:r>
          </a:p>
        </p:txBody>
      </p:sp>
      <p:sp>
        <p:nvSpPr>
          <p:cNvPr id="13" name="Rectángulo: biselado 12">
            <a:hlinkClick r:id="rId4" action="ppaction://hlinksldjump"/>
            <a:extLst>
              <a:ext uri="{FF2B5EF4-FFF2-40B4-BE49-F238E27FC236}">
                <a16:creationId xmlns:a16="http://schemas.microsoft.com/office/drawing/2014/main" id="{069C8C89-C3B4-981F-F220-1268A9996957}"/>
              </a:ext>
            </a:extLst>
          </p:cNvPr>
          <p:cNvSpPr/>
          <p:nvPr/>
        </p:nvSpPr>
        <p:spPr>
          <a:xfrm>
            <a:off x="6692152" y="4784911"/>
            <a:ext cx="4661647" cy="1546412"/>
          </a:xfrm>
          <a:prstGeom prst="bevel">
            <a:avLst/>
          </a:prstGeom>
          <a:solidFill>
            <a:srgbClr val="FFCC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No había diferencia</a:t>
            </a:r>
          </a:p>
        </p:txBody>
      </p:sp>
    </p:spTree>
    <p:extLst>
      <p:ext uri="{BB962C8B-B14F-4D97-AF65-F5344CB8AC3E}">
        <p14:creationId xmlns:p14="http://schemas.microsoft.com/office/powerpoint/2010/main" val="2526604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xy" algn="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448E836-C9F3-BB84-59CE-09D40A2FD432}"/>
              </a:ext>
            </a:extLst>
          </p:cNvPr>
          <p:cNvSpPr/>
          <p:nvPr/>
        </p:nvSpPr>
        <p:spPr>
          <a:xfrm>
            <a:off x="206188" y="469525"/>
            <a:ext cx="11779623" cy="1237129"/>
          </a:xfrm>
          <a:prstGeom prst="rect">
            <a:avLst/>
          </a:prstGeom>
          <a:solidFill>
            <a:srgbClr val="FFCC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La novela </a:t>
            </a:r>
            <a:r>
              <a:rPr lang="es-MX" sz="2800" i="1" dirty="0">
                <a:solidFill>
                  <a:schemeClr val="tx1"/>
                </a:solidFill>
              </a:rPr>
              <a:t>Genji monogatari</a:t>
            </a:r>
            <a:r>
              <a:rPr lang="es-MX" sz="2800" dirty="0">
                <a:solidFill>
                  <a:schemeClr val="tx1"/>
                </a:solidFill>
              </a:rPr>
              <a:t>, de la escritora japonesa Murasaki Shikibu, tiene la distinción de…</a:t>
            </a:r>
          </a:p>
        </p:txBody>
      </p:sp>
      <p:sp>
        <p:nvSpPr>
          <p:cNvPr id="10" name="Rectángulo: biselado 9">
            <a:hlinkClick r:id="rId3" action="ppaction://hlinksldjump"/>
            <a:extLst>
              <a:ext uri="{FF2B5EF4-FFF2-40B4-BE49-F238E27FC236}">
                <a16:creationId xmlns:a16="http://schemas.microsoft.com/office/drawing/2014/main" id="{DFF91EA1-D864-C372-59E6-9F69B3A3B98F}"/>
              </a:ext>
            </a:extLst>
          </p:cNvPr>
          <p:cNvSpPr/>
          <p:nvPr/>
        </p:nvSpPr>
        <p:spPr>
          <a:xfrm>
            <a:off x="663388" y="2655794"/>
            <a:ext cx="4661647" cy="1546412"/>
          </a:xfrm>
          <a:prstGeom prst="bevel">
            <a:avLst/>
          </a:prstGeom>
          <a:solidFill>
            <a:srgbClr val="FFCC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Ser considerada la novela más larga en la literatura universal</a:t>
            </a:r>
          </a:p>
        </p:txBody>
      </p:sp>
      <p:sp>
        <p:nvSpPr>
          <p:cNvPr id="11" name="Rectángulo: biselado 10">
            <a:hlinkClick r:id="rId3" action="ppaction://hlinksldjump"/>
            <a:extLst>
              <a:ext uri="{FF2B5EF4-FFF2-40B4-BE49-F238E27FC236}">
                <a16:creationId xmlns:a16="http://schemas.microsoft.com/office/drawing/2014/main" id="{04E01AF4-261F-EBFD-4864-7DBC9E701DD0}"/>
              </a:ext>
            </a:extLst>
          </p:cNvPr>
          <p:cNvSpPr/>
          <p:nvPr/>
        </p:nvSpPr>
        <p:spPr>
          <a:xfrm>
            <a:off x="6692152" y="2655794"/>
            <a:ext cx="4661647" cy="1546412"/>
          </a:xfrm>
          <a:prstGeom prst="bevel">
            <a:avLst/>
          </a:prstGeom>
          <a:solidFill>
            <a:srgbClr val="FFCC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Ser considerada la novela con más personajes en la historia de la literatura</a:t>
            </a:r>
          </a:p>
        </p:txBody>
      </p:sp>
      <p:sp>
        <p:nvSpPr>
          <p:cNvPr id="12" name="Rectángulo: biselado 11">
            <a:hlinkClick r:id="rId4" action="ppaction://hlinksldjump"/>
            <a:extLst>
              <a:ext uri="{FF2B5EF4-FFF2-40B4-BE49-F238E27FC236}">
                <a16:creationId xmlns:a16="http://schemas.microsoft.com/office/drawing/2014/main" id="{DA1EA8BA-ADC4-E8D2-85E5-F95CCD6C6B67}"/>
              </a:ext>
            </a:extLst>
          </p:cNvPr>
          <p:cNvSpPr/>
          <p:nvPr/>
        </p:nvSpPr>
        <p:spPr>
          <a:xfrm>
            <a:off x="663388" y="4784911"/>
            <a:ext cx="4661647" cy="1546412"/>
          </a:xfrm>
          <a:prstGeom prst="bevel">
            <a:avLst/>
          </a:prstGeom>
          <a:solidFill>
            <a:srgbClr val="FFCC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Ser considerada la primera novela moderna en la historia</a:t>
            </a:r>
          </a:p>
        </p:txBody>
      </p:sp>
      <p:sp>
        <p:nvSpPr>
          <p:cNvPr id="13" name="Rectángulo: biselado 12">
            <a:hlinkClick r:id="rId3" action="ppaction://hlinksldjump"/>
            <a:extLst>
              <a:ext uri="{FF2B5EF4-FFF2-40B4-BE49-F238E27FC236}">
                <a16:creationId xmlns:a16="http://schemas.microsoft.com/office/drawing/2014/main" id="{069C8C89-C3B4-981F-F220-1268A9996957}"/>
              </a:ext>
            </a:extLst>
          </p:cNvPr>
          <p:cNvSpPr/>
          <p:nvPr/>
        </p:nvSpPr>
        <p:spPr>
          <a:xfrm>
            <a:off x="6692152" y="4784911"/>
            <a:ext cx="4661647" cy="1546412"/>
          </a:xfrm>
          <a:prstGeom prst="bevel">
            <a:avLst/>
          </a:prstGeom>
          <a:solidFill>
            <a:srgbClr val="FFCC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Ser la primera novela actuada en el teatro Kabuki</a:t>
            </a:r>
          </a:p>
        </p:txBody>
      </p:sp>
    </p:spTree>
    <p:extLst>
      <p:ext uri="{BB962C8B-B14F-4D97-AF65-F5344CB8AC3E}">
        <p14:creationId xmlns:p14="http://schemas.microsoft.com/office/powerpoint/2010/main" val="4218313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xy" algn="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448E836-C9F3-BB84-59CE-09D40A2FD432}"/>
              </a:ext>
            </a:extLst>
          </p:cNvPr>
          <p:cNvSpPr/>
          <p:nvPr/>
        </p:nvSpPr>
        <p:spPr>
          <a:xfrm>
            <a:off x="206188" y="469525"/>
            <a:ext cx="11779623" cy="1237129"/>
          </a:xfrm>
          <a:prstGeom prst="rect">
            <a:avLst/>
          </a:prstGeom>
          <a:solidFill>
            <a:srgbClr val="FFCC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El estilo arquitectónico gótico, frecuentemente hallado en iglesias medievales de Europa central, se caracteriza por sus arcos y bóvedas puntiagudas, y el uso de, alternativamente, sombras y vitrales. Se le llamó gótico por:</a:t>
            </a:r>
          </a:p>
        </p:txBody>
      </p:sp>
      <p:sp>
        <p:nvSpPr>
          <p:cNvPr id="10" name="Rectángulo: biselado 9">
            <a:hlinkClick r:id="rId3" action="ppaction://hlinksldjump"/>
            <a:extLst>
              <a:ext uri="{FF2B5EF4-FFF2-40B4-BE49-F238E27FC236}">
                <a16:creationId xmlns:a16="http://schemas.microsoft.com/office/drawing/2014/main" id="{DFF91EA1-D864-C372-59E6-9F69B3A3B98F}"/>
              </a:ext>
            </a:extLst>
          </p:cNvPr>
          <p:cNvSpPr/>
          <p:nvPr/>
        </p:nvSpPr>
        <p:spPr>
          <a:xfrm>
            <a:off x="663388" y="2655794"/>
            <a:ext cx="4661647" cy="1546412"/>
          </a:xfrm>
          <a:prstGeom prst="bevel">
            <a:avLst/>
          </a:prstGeom>
          <a:solidFill>
            <a:srgbClr val="FFCC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La palabra alemana </a:t>
            </a:r>
            <a:r>
              <a:rPr lang="es-MX" sz="2800" i="1" dirty="0">
                <a:solidFill>
                  <a:schemeClr val="tx1"/>
                </a:solidFill>
              </a:rPr>
              <a:t>gott</a:t>
            </a:r>
            <a:r>
              <a:rPr lang="es-MX" sz="2800" dirty="0">
                <a:solidFill>
                  <a:schemeClr val="tx1"/>
                </a:solidFill>
              </a:rPr>
              <a:t>, que se traduce como “dios”</a:t>
            </a:r>
          </a:p>
        </p:txBody>
      </p:sp>
      <p:sp>
        <p:nvSpPr>
          <p:cNvPr id="11" name="Rectángulo: biselado 10">
            <a:hlinkClick r:id="rId4" action="ppaction://hlinksldjump"/>
            <a:extLst>
              <a:ext uri="{FF2B5EF4-FFF2-40B4-BE49-F238E27FC236}">
                <a16:creationId xmlns:a16="http://schemas.microsoft.com/office/drawing/2014/main" id="{04E01AF4-261F-EBFD-4864-7DBC9E701DD0}"/>
              </a:ext>
            </a:extLst>
          </p:cNvPr>
          <p:cNvSpPr/>
          <p:nvPr/>
        </p:nvSpPr>
        <p:spPr>
          <a:xfrm>
            <a:off x="6692152" y="2655794"/>
            <a:ext cx="4661647" cy="1546412"/>
          </a:xfrm>
          <a:prstGeom prst="bevel">
            <a:avLst/>
          </a:prstGeom>
          <a:solidFill>
            <a:srgbClr val="FFCC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Los godos, un pueblo bárbaro de la temprana Edad Media</a:t>
            </a:r>
          </a:p>
        </p:txBody>
      </p:sp>
      <p:sp>
        <p:nvSpPr>
          <p:cNvPr id="12" name="Rectángulo: biselado 11">
            <a:hlinkClick r:id="rId3" action="ppaction://hlinksldjump"/>
            <a:extLst>
              <a:ext uri="{FF2B5EF4-FFF2-40B4-BE49-F238E27FC236}">
                <a16:creationId xmlns:a16="http://schemas.microsoft.com/office/drawing/2014/main" id="{DA1EA8BA-ADC4-E8D2-85E5-F95CCD6C6B67}"/>
              </a:ext>
            </a:extLst>
          </p:cNvPr>
          <p:cNvSpPr/>
          <p:nvPr/>
        </p:nvSpPr>
        <p:spPr>
          <a:xfrm>
            <a:off x="663388" y="4784911"/>
            <a:ext cx="4661647" cy="1546412"/>
          </a:xfrm>
          <a:prstGeom prst="bevel">
            <a:avLst/>
          </a:prstGeom>
          <a:solidFill>
            <a:srgbClr val="FFCC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No se conoce la razón</a:t>
            </a:r>
          </a:p>
        </p:txBody>
      </p:sp>
      <p:sp>
        <p:nvSpPr>
          <p:cNvPr id="13" name="Rectángulo: biselado 12">
            <a:hlinkClick r:id="rId3" action="ppaction://hlinksldjump"/>
            <a:extLst>
              <a:ext uri="{FF2B5EF4-FFF2-40B4-BE49-F238E27FC236}">
                <a16:creationId xmlns:a16="http://schemas.microsoft.com/office/drawing/2014/main" id="{069C8C89-C3B4-981F-F220-1268A9996957}"/>
              </a:ext>
            </a:extLst>
          </p:cNvPr>
          <p:cNvSpPr/>
          <p:nvPr/>
        </p:nvSpPr>
        <p:spPr>
          <a:xfrm>
            <a:off x="6692152" y="4784911"/>
            <a:ext cx="4661647" cy="1546412"/>
          </a:xfrm>
          <a:prstGeom prst="bevel">
            <a:avLst/>
          </a:prstGeom>
          <a:solidFill>
            <a:srgbClr val="FFCC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Porque los arcos puntiagudos se parecían a gotas de agua</a:t>
            </a:r>
          </a:p>
        </p:txBody>
      </p:sp>
    </p:spTree>
    <p:extLst>
      <p:ext uri="{BB962C8B-B14F-4D97-AF65-F5344CB8AC3E}">
        <p14:creationId xmlns:p14="http://schemas.microsoft.com/office/powerpoint/2010/main" val="2133070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448E836-C9F3-BB84-59CE-09D40A2FD432}"/>
              </a:ext>
            </a:extLst>
          </p:cNvPr>
          <p:cNvSpPr/>
          <p:nvPr/>
        </p:nvSpPr>
        <p:spPr>
          <a:xfrm>
            <a:off x="206188" y="466162"/>
            <a:ext cx="11779623" cy="12371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Jerusalén es una ciudad sagrada para el cristianismo y el judaísmo. Pero más al sur se encuentran las ciudades de Mecca y Madinah, sagradas para la segunda religión más extendida, llamada _________ y surgida en __________:</a:t>
            </a:r>
          </a:p>
        </p:txBody>
      </p:sp>
      <p:sp>
        <p:nvSpPr>
          <p:cNvPr id="10" name="Rectángulo: biselado 9">
            <a:hlinkClick r:id="rId3" action="ppaction://hlinksldjump"/>
            <a:extLst>
              <a:ext uri="{FF2B5EF4-FFF2-40B4-BE49-F238E27FC236}">
                <a16:creationId xmlns:a16="http://schemas.microsoft.com/office/drawing/2014/main" id="{DFF91EA1-D864-C372-59E6-9F69B3A3B98F}"/>
              </a:ext>
            </a:extLst>
          </p:cNvPr>
          <p:cNvSpPr/>
          <p:nvPr/>
        </p:nvSpPr>
        <p:spPr>
          <a:xfrm>
            <a:off x="663388" y="2655794"/>
            <a:ext cx="4661647" cy="1546412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Islam, península arábiga</a:t>
            </a:r>
          </a:p>
        </p:txBody>
      </p:sp>
      <p:sp>
        <p:nvSpPr>
          <p:cNvPr id="11" name="Rectángulo: biselado 10">
            <a:hlinkClick r:id="rId4" action="ppaction://hlinksldjump"/>
            <a:extLst>
              <a:ext uri="{FF2B5EF4-FFF2-40B4-BE49-F238E27FC236}">
                <a16:creationId xmlns:a16="http://schemas.microsoft.com/office/drawing/2014/main" id="{04E01AF4-261F-EBFD-4864-7DBC9E701DD0}"/>
              </a:ext>
            </a:extLst>
          </p:cNvPr>
          <p:cNvSpPr/>
          <p:nvPr/>
        </p:nvSpPr>
        <p:spPr>
          <a:xfrm>
            <a:off x="6692152" y="2655794"/>
            <a:ext cx="4661647" cy="1546412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Hinduismo, India</a:t>
            </a:r>
          </a:p>
        </p:txBody>
      </p:sp>
      <p:sp>
        <p:nvSpPr>
          <p:cNvPr id="12" name="Rectángulo: biselado 11">
            <a:hlinkClick r:id="rId4" action="ppaction://hlinksldjump"/>
            <a:extLst>
              <a:ext uri="{FF2B5EF4-FFF2-40B4-BE49-F238E27FC236}">
                <a16:creationId xmlns:a16="http://schemas.microsoft.com/office/drawing/2014/main" id="{DA1EA8BA-ADC4-E8D2-85E5-F95CCD6C6B67}"/>
              </a:ext>
            </a:extLst>
          </p:cNvPr>
          <p:cNvSpPr/>
          <p:nvPr/>
        </p:nvSpPr>
        <p:spPr>
          <a:xfrm>
            <a:off x="663388" y="4784911"/>
            <a:ext cx="4661647" cy="1546412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Budismo, India</a:t>
            </a:r>
          </a:p>
        </p:txBody>
      </p:sp>
      <p:sp>
        <p:nvSpPr>
          <p:cNvPr id="13" name="Rectángulo: biselado 12">
            <a:hlinkClick r:id="rId4" action="ppaction://hlinksldjump"/>
            <a:extLst>
              <a:ext uri="{FF2B5EF4-FFF2-40B4-BE49-F238E27FC236}">
                <a16:creationId xmlns:a16="http://schemas.microsoft.com/office/drawing/2014/main" id="{069C8C89-C3B4-981F-F220-1268A9996957}"/>
              </a:ext>
            </a:extLst>
          </p:cNvPr>
          <p:cNvSpPr/>
          <p:nvPr/>
        </p:nvSpPr>
        <p:spPr>
          <a:xfrm>
            <a:off x="6692152" y="4784911"/>
            <a:ext cx="4661647" cy="1546412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Druidas, península ibérica</a:t>
            </a:r>
          </a:p>
        </p:txBody>
      </p:sp>
    </p:spTree>
    <p:extLst>
      <p:ext uri="{BB962C8B-B14F-4D97-AF65-F5344CB8AC3E}">
        <p14:creationId xmlns:p14="http://schemas.microsoft.com/office/powerpoint/2010/main" val="1475381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448E836-C9F3-BB84-59CE-09D40A2FD432}"/>
              </a:ext>
            </a:extLst>
          </p:cNvPr>
          <p:cNvSpPr/>
          <p:nvPr/>
        </p:nvSpPr>
        <p:spPr>
          <a:xfrm>
            <a:off x="206188" y="466162"/>
            <a:ext cx="11779623" cy="12371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Las cinco religiones más extendidas y practicadas por el mundo son el cristianismo, Islam, budismo, hinduismo y judaísmo, más sus múltiples derivaciones. La primera de ellas que se desarrolló fue:</a:t>
            </a:r>
          </a:p>
        </p:txBody>
      </p:sp>
      <p:sp>
        <p:nvSpPr>
          <p:cNvPr id="10" name="Rectángulo: biselado 9">
            <a:hlinkClick r:id="rId3" action="ppaction://hlinksldjump"/>
            <a:extLst>
              <a:ext uri="{FF2B5EF4-FFF2-40B4-BE49-F238E27FC236}">
                <a16:creationId xmlns:a16="http://schemas.microsoft.com/office/drawing/2014/main" id="{DFF91EA1-D864-C372-59E6-9F69B3A3B98F}"/>
              </a:ext>
            </a:extLst>
          </p:cNvPr>
          <p:cNvSpPr/>
          <p:nvPr/>
        </p:nvSpPr>
        <p:spPr>
          <a:xfrm>
            <a:off x="663388" y="2655794"/>
            <a:ext cx="4661647" cy="1546412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Cristianismo</a:t>
            </a:r>
          </a:p>
        </p:txBody>
      </p:sp>
      <p:sp>
        <p:nvSpPr>
          <p:cNvPr id="11" name="Rectángulo: biselado 10">
            <a:hlinkClick r:id="rId3" action="ppaction://hlinksldjump"/>
            <a:extLst>
              <a:ext uri="{FF2B5EF4-FFF2-40B4-BE49-F238E27FC236}">
                <a16:creationId xmlns:a16="http://schemas.microsoft.com/office/drawing/2014/main" id="{04E01AF4-261F-EBFD-4864-7DBC9E701DD0}"/>
              </a:ext>
            </a:extLst>
          </p:cNvPr>
          <p:cNvSpPr/>
          <p:nvPr/>
        </p:nvSpPr>
        <p:spPr>
          <a:xfrm>
            <a:off x="6692152" y="2655794"/>
            <a:ext cx="4661647" cy="1546412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Islam</a:t>
            </a:r>
          </a:p>
        </p:txBody>
      </p:sp>
      <p:sp>
        <p:nvSpPr>
          <p:cNvPr id="12" name="Rectángulo: biselado 11">
            <a:hlinkClick r:id="rId4" action="ppaction://hlinksldjump"/>
            <a:extLst>
              <a:ext uri="{FF2B5EF4-FFF2-40B4-BE49-F238E27FC236}">
                <a16:creationId xmlns:a16="http://schemas.microsoft.com/office/drawing/2014/main" id="{DA1EA8BA-ADC4-E8D2-85E5-F95CCD6C6B67}"/>
              </a:ext>
            </a:extLst>
          </p:cNvPr>
          <p:cNvSpPr/>
          <p:nvPr/>
        </p:nvSpPr>
        <p:spPr>
          <a:xfrm>
            <a:off x="663388" y="4811805"/>
            <a:ext cx="4661647" cy="1546412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Hinduismo</a:t>
            </a:r>
          </a:p>
        </p:txBody>
      </p:sp>
      <p:sp>
        <p:nvSpPr>
          <p:cNvPr id="13" name="Rectángulo: biselado 12">
            <a:hlinkClick r:id="rId3" action="ppaction://hlinksldjump"/>
            <a:extLst>
              <a:ext uri="{FF2B5EF4-FFF2-40B4-BE49-F238E27FC236}">
                <a16:creationId xmlns:a16="http://schemas.microsoft.com/office/drawing/2014/main" id="{069C8C89-C3B4-981F-F220-1268A9996957}"/>
              </a:ext>
            </a:extLst>
          </p:cNvPr>
          <p:cNvSpPr/>
          <p:nvPr/>
        </p:nvSpPr>
        <p:spPr>
          <a:xfrm>
            <a:off x="6692152" y="4784911"/>
            <a:ext cx="4661647" cy="1546412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Alguna de las otras dos</a:t>
            </a:r>
          </a:p>
        </p:txBody>
      </p:sp>
    </p:spTree>
    <p:extLst>
      <p:ext uri="{BB962C8B-B14F-4D97-AF65-F5344CB8AC3E}">
        <p14:creationId xmlns:p14="http://schemas.microsoft.com/office/powerpoint/2010/main" val="3568227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448E836-C9F3-BB84-59CE-09D40A2FD432}"/>
              </a:ext>
            </a:extLst>
          </p:cNvPr>
          <p:cNvSpPr/>
          <p:nvPr/>
        </p:nvSpPr>
        <p:spPr>
          <a:xfrm>
            <a:off x="206188" y="466162"/>
            <a:ext cx="11779623" cy="12371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Siendo muy joven, clamó en 1428 haber recibido mensajes divinos que le ordenaron ayudar a los franceses durante la Guerra de los Cien Años, evitando así la derrota de Francia y cambiando la historia de Europa.</a:t>
            </a:r>
          </a:p>
        </p:txBody>
      </p:sp>
      <p:sp>
        <p:nvSpPr>
          <p:cNvPr id="10" name="Rectángulo: biselado 9">
            <a:hlinkClick r:id="rId3" action="ppaction://hlinksldjump"/>
            <a:extLst>
              <a:ext uri="{FF2B5EF4-FFF2-40B4-BE49-F238E27FC236}">
                <a16:creationId xmlns:a16="http://schemas.microsoft.com/office/drawing/2014/main" id="{DFF91EA1-D864-C372-59E6-9F69B3A3B98F}"/>
              </a:ext>
            </a:extLst>
          </p:cNvPr>
          <p:cNvSpPr/>
          <p:nvPr/>
        </p:nvSpPr>
        <p:spPr>
          <a:xfrm>
            <a:off x="663388" y="2655794"/>
            <a:ext cx="4661647" cy="1546412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Juana de Arco</a:t>
            </a:r>
          </a:p>
        </p:txBody>
      </p:sp>
      <p:sp>
        <p:nvSpPr>
          <p:cNvPr id="11" name="Rectángulo: biselado 10">
            <a:hlinkClick r:id="rId4" action="ppaction://hlinksldjump"/>
            <a:extLst>
              <a:ext uri="{FF2B5EF4-FFF2-40B4-BE49-F238E27FC236}">
                <a16:creationId xmlns:a16="http://schemas.microsoft.com/office/drawing/2014/main" id="{04E01AF4-261F-EBFD-4864-7DBC9E701DD0}"/>
              </a:ext>
            </a:extLst>
          </p:cNvPr>
          <p:cNvSpPr/>
          <p:nvPr/>
        </p:nvSpPr>
        <p:spPr>
          <a:xfrm>
            <a:off x="6692152" y="2655794"/>
            <a:ext cx="4661647" cy="1546412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Francisco de Asís</a:t>
            </a:r>
          </a:p>
        </p:txBody>
      </p:sp>
      <p:sp>
        <p:nvSpPr>
          <p:cNvPr id="12" name="Rectángulo: biselado 11">
            <a:hlinkClick r:id="rId4" action="ppaction://hlinksldjump"/>
            <a:extLst>
              <a:ext uri="{FF2B5EF4-FFF2-40B4-BE49-F238E27FC236}">
                <a16:creationId xmlns:a16="http://schemas.microsoft.com/office/drawing/2014/main" id="{DA1EA8BA-ADC4-E8D2-85E5-F95CCD6C6B67}"/>
              </a:ext>
            </a:extLst>
          </p:cNvPr>
          <p:cNvSpPr/>
          <p:nvPr/>
        </p:nvSpPr>
        <p:spPr>
          <a:xfrm>
            <a:off x="663388" y="4784911"/>
            <a:ext cx="4661647" cy="1546412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Dante Alighieri</a:t>
            </a:r>
          </a:p>
        </p:txBody>
      </p:sp>
      <p:sp>
        <p:nvSpPr>
          <p:cNvPr id="13" name="Rectángulo: biselado 12">
            <a:hlinkClick r:id="rId4" action="ppaction://hlinksldjump"/>
            <a:extLst>
              <a:ext uri="{FF2B5EF4-FFF2-40B4-BE49-F238E27FC236}">
                <a16:creationId xmlns:a16="http://schemas.microsoft.com/office/drawing/2014/main" id="{069C8C89-C3B4-981F-F220-1268A9996957}"/>
              </a:ext>
            </a:extLst>
          </p:cNvPr>
          <p:cNvSpPr/>
          <p:nvPr/>
        </p:nvSpPr>
        <p:spPr>
          <a:xfrm>
            <a:off x="6692152" y="4784911"/>
            <a:ext cx="4661647" cy="1546412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Pedro Abelardo</a:t>
            </a:r>
          </a:p>
        </p:txBody>
      </p:sp>
    </p:spTree>
    <p:extLst>
      <p:ext uri="{BB962C8B-B14F-4D97-AF65-F5344CB8AC3E}">
        <p14:creationId xmlns:p14="http://schemas.microsoft.com/office/powerpoint/2010/main" val="3665658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448E836-C9F3-BB84-59CE-09D40A2FD432}"/>
              </a:ext>
            </a:extLst>
          </p:cNvPr>
          <p:cNvSpPr/>
          <p:nvPr/>
        </p:nvSpPr>
        <p:spPr>
          <a:xfrm>
            <a:off x="206188" y="466162"/>
            <a:ext cx="11779623" cy="12371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En el siglo XVI comenzó un proceso conocido como evangelización. ¿A qué se le llamó así?</a:t>
            </a:r>
          </a:p>
        </p:txBody>
      </p:sp>
      <p:sp>
        <p:nvSpPr>
          <p:cNvPr id="10" name="Rectángulo: biselado 9">
            <a:hlinkClick r:id="rId3" action="ppaction://hlinksldjump"/>
            <a:extLst>
              <a:ext uri="{FF2B5EF4-FFF2-40B4-BE49-F238E27FC236}">
                <a16:creationId xmlns:a16="http://schemas.microsoft.com/office/drawing/2014/main" id="{DFF91EA1-D864-C372-59E6-9F69B3A3B98F}"/>
              </a:ext>
            </a:extLst>
          </p:cNvPr>
          <p:cNvSpPr/>
          <p:nvPr/>
        </p:nvSpPr>
        <p:spPr>
          <a:xfrm>
            <a:off x="663388" y="2655794"/>
            <a:ext cx="4661647" cy="1546412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A la difusión de los evangelios en Europa, gracias a la imprenta</a:t>
            </a:r>
          </a:p>
        </p:txBody>
      </p:sp>
      <p:sp>
        <p:nvSpPr>
          <p:cNvPr id="11" name="Rectángulo: biselado 10">
            <a:hlinkClick r:id="rId3" action="ppaction://hlinksldjump"/>
            <a:extLst>
              <a:ext uri="{FF2B5EF4-FFF2-40B4-BE49-F238E27FC236}">
                <a16:creationId xmlns:a16="http://schemas.microsoft.com/office/drawing/2014/main" id="{04E01AF4-261F-EBFD-4864-7DBC9E701DD0}"/>
              </a:ext>
            </a:extLst>
          </p:cNvPr>
          <p:cNvSpPr/>
          <p:nvPr/>
        </p:nvSpPr>
        <p:spPr>
          <a:xfrm>
            <a:off x="6692152" y="2655794"/>
            <a:ext cx="4661647" cy="1546412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A la enseñanza de los evangelios entre los paganos celtas</a:t>
            </a:r>
          </a:p>
        </p:txBody>
      </p:sp>
      <p:sp>
        <p:nvSpPr>
          <p:cNvPr id="12" name="Rectángulo: biselado 11">
            <a:hlinkClick r:id="rId4" action="ppaction://hlinksldjump"/>
            <a:extLst>
              <a:ext uri="{FF2B5EF4-FFF2-40B4-BE49-F238E27FC236}">
                <a16:creationId xmlns:a16="http://schemas.microsoft.com/office/drawing/2014/main" id="{DA1EA8BA-ADC4-E8D2-85E5-F95CCD6C6B67}"/>
              </a:ext>
            </a:extLst>
          </p:cNvPr>
          <p:cNvSpPr/>
          <p:nvPr/>
        </p:nvSpPr>
        <p:spPr>
          <a:xfrm>
            <a:off x="663388" y="4784911"/>
            <a:ext cx="4661647" cy="1546412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A la enseñanza de las sagradas escrituras entre los habitantes de Nueva España</a:t>
            </a:r>
          </a:p>
        </p:txBody>
      </p:sp>
      <p:sp>
        <p:nvSpPr>
          <p:cNvPr id="13" name="Rectángulo: biselado 12">
            <a:hlinkClick r:id="rId3" action="ppaction://hlinksldjump"/>
            <a:extLst>
              <a:ext uri="{FF2B5EF4-FFF2-40B4-BE49-F238E27FC236}">
                <a16:creationId xmlns:a16="http://schemas.microsoft.com/office/drawing/2014/main" id="{069C8C89-C3B4-981F-F220-1268A9996957}"/>
              </a:ext>
            </a:extLst>
          </p:cNvPr>
          <p:cNvSpPr/>
          <p:nvPr/>
        </p:nvSpPr>
        <p:spPr>
          <a:xfrm>
            <a:off x="6692152" y="4784911"/>
            <a:ext cx="4661647" cy="1546412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A la reacción católica ante la reforma protestante de Martín Lutero</a:t>
            </a:r>
          </a:p>
        </p:txBody>
      </p:sp>
    </p:spTree>
    <p:extLst>
      <p:ext uri="{BB962C8B-B14F-4D97-AF65-F5344CB8AC3E}">
        <p14:creationId xmlns:p14="http://schemas.microsoft.com/office/powerpoint/2010/main" val="143401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4ACF3E0-890E-EB43-66BF-1981240B26FB}"/>
              </a:ext>
            </a:extLst>
          </p:cNvPr>
          <p:cNvSpPr/>
          <p:nvPr/>
        </p:nvSpPr>
        <p:spPr>
          <a:xfrm>
            <a:off x="1865240" y="936829"/>
            <a:ext cx="891872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LA RESPUESTA ES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211B5BD-D8A4-2A34-8987-F44AEA7B7195}"/>
              </a:ext>
            </a:extLst>
          </p:cNvPr>
          <p:cNvSpPr/>
          <p:nvPr/>
        </p:nvSpPr>
        <p:spPr>
          <a:xfrm>
            <a:off x="2883531" y="3429000"/>
            <a:ext cx="688214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CORRECTA</a:t>
            </a:r>
          </a:p>
        </p:txBody>
      </p:sp>
      <p:sp>
        <p:nvSpPr>
          <p:cNvPr id="6" name="Botón de acción: ir a inicio 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4D88BBDC-17E0-150F-15D4-EB312F2C880C}"/>
              </a:ext>
            </a:extLst>
          </p:cNvPr>
          <p:cNvSpPr/>
          <p:nvPr/>
        </p:nvSpPr>
        <p:spPr>
          <a:xfrm>
            <a:off x="10084454" y="5235371"/>
            <a:ext cx="1775012" cy="1371600"/>
          </a:xfrm>
          <a:prstGeom prst="actionButtonHome">
            <a:avLst/>
          </a:prstGeom>
          <a:solidFill>
            <a:schemeClr val="tx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0378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448E836-C9F3-BB84-59CE-09D40A2FD432}"/>
              </a:ext>
            </a:extLst>
          </p:cNvPr>
          <p:cNvSpPr/>
          <p:nvPr/>
        </p:nvSpPr>
        <p:spPr>
          <a:xfrm>
            <a:off x="206188" y="526677"/>
            <a:ext cx="11779623" cy="123712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China, a lo largo de su milenaria historia, ha sido una nación industriosa y creativa. Se les reconoce haber desarrollado varios inventos que ayudaron al desarrollo de la civilización. ¿Cuál de estas invenciones no les es adjudicada?</a:t>
            </a:r>
          </a:p>
        </p:txBody>
      </p:sp>
      <p:sp>
        <p:nvSpPr>
          <p:cNvPr id="10" name="Rectángulo: biselado 9">
            <a:hlinkClick r:id="rId3" action="ppaction://hlinksldjump"/>
            <a:extLst>
              <a:ext uri="{FF2B5EF4-FFF2-40B4-BE49-F238E27FC236}">
                <a16:creationId xmlns:a16="http://schemas.microsoft.com/office/drawing/2014/main" id="{DFF91EA1-D864-C372-59E6-9F69B3A3B98F}"/>
              </a:ext>
            </a:extLst>
          </p:cNvPr>
          <p:cNvSpPr/>
          <p:nvPr/>
        </p:nvSpPr>
        <p:spPr>
          <a:xfrm>
            <a:off x="663388" y="2655794"/>
            <a:ext cx="4661647" cy="1546412"/>
          </a:xfrm>
          <a:prstGeom prst="bevel">
            <a:avLst/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Papel</a:t>
            </a:r>
          </a:p>
        </p:txBody>
      </p:sp>
      <p:sp>
        <p:nvSpPr>
          <p:cNvPr id="11" name="Rectángulo: biselado 10">
            <a:hlinkClick r:id="rId3" action="ppaction://hlinksldjump"/>
            <a:extLst>
              <a:ext uri="{FF2B5EF4-FFF2-40B4-BE49-F238E27FC236}">
                <a16:creationId xmlns:a16="http://schemas.microsoft.com/office/drawing/2014/main" id="{04E01AF4-261F-EBFD-4864-7DBC9E701DD0}"/>
              </a:ext>
            </a:extLst>
          </p:cNvPr>
          <p:cNvSpPr/>
          <p:nvPr/>
        </p:nvSpPr>
        <p:spPr>
          <a:xfrm>
            <a:off x="6692152" y="2655794"/>
            <a:ext cx="4661647" cy="1546412"/>
          </a:xfrm>
          <a:prstGeom prst="bevel">
            <a:avLst/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Pólvora</a:t>
            </a:r>
          </a:p>
        </p:txBody>
      </p:sp>
      <p:sp>
        <p:nvSpPr>
          <p:cNvPr id="12" name="Rectángulo: biselado 11">
            <a:hlinkClick r:id="rId3" action="ppaction://hlinksldjump"/>
            <a:extLst>
              <a:ext uri="{FF2B5EF4-FFF2-40B4-BE49-F238E27FC236}">
                <a16:creationId xmlns:a16="http://schemas.microsoft.com/office/drawing/2014/main" id="{DA1EA8BA-ADC4-E8D2-85E5-F95CCD6C6B67}"/>
              </a:ext>
            </a:extLst>
          </p:cNvPr>
          <p:cNvSpPr/>
          <p:nvPr/>
        </p:nvSpPr>
        <p:spPr>
          <a:xfrm>
            <a:off x="663388" y="4784911"/>
            <a:ext cx="4661647" cy="1546412"/>
          </a:xfrm>
          <a:prstGeom prst="bevel">
            <a:avLst/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Brújula</a:t>
            </a:r>
          </a:p>
        </p:txBody>
      </p:sp>
      <p:sp>
        <p:nvSpPr>
          <p:cNvPr id="13" name="Rectángulo: biselado 12">
            <a:hlinkClick r:id="rId4" action="ppaction://hlinksldjump"/>
            <a:extLst>
              <a:ext uri="{FF2B5EF4-FFF2-40B4-BE49-F238E27FC236}">
                <a16:creationId xmlns:a16="http://schemas.microsoft.com/office/drawing/2014/main" id="{069C8C89-C3B4-981F-F220-1268A9996957}"/>
              </a:ext>
            </a:extLst>
          </p:cNvPr>
          <p:cNvSpPr/>
          <p:nvPr/>
        </p:nvSpPr>
        <p:spPr>
          <a:xfrm>
            <a:off x="6692152" y="4784911"/>
            <a:ext cx="4661647" cy="1546412"/>
          </a:xfrm>
          <a:prstGeom prst="bevel">
            <a:avLst/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Enciclopedia</a:t>
            </a:r>
          </a:p>
        </p:txBody>
      </p:sp>
    </p:spTree>
    <p:extLst>
      <p:ext uri="{BB962C8B-B14F-4D97-AF65-F5344CB8AC3E}">
        <p14:creationId xmlns:p14="http://schemas.microsoft.com/office/powerpoint/2010/main" val="231322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448E836-C9F3-BB84-59CE-09D40A2FD432}"/>
              </a:ext>
            </a:extLst>
          </p:cNvPr>
          <p:cNvSpPr/>
          <p:nvPr/>
        </p:nvSpPr>
        <p:spPr>
          <a:xfrm>
            <a:off x="206188" y="526677"/>
            <a:ext cx="11779623" cy="123712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El cero, o la ausencia de un valor, fue desarrollado en Babilonia y de ahí,  matemáticos hindúes lo llevaron a Arabia, de donde pasó a Europa. Pero una cultura mesoamericana también lo utilizó, de manera independiente:</a:t>
            </a:r>
          </a:p>
        </p:txBody>
      </p:sp>
      <p:sp>
        <p:nvSpPr>
          <p:cNvPr id="10" name="Rectángulo: biselado 9">
            <a:hlinkClick r:id="rId3" action="ppaction://hlinksldjump"/>
            <a:extLst>
              <a:ext uri="{FF2B5EF4-FFF2-40B4-BE49-F238E27FC236}">
                <a16:creationId xmlns:a16="http://schemas.microsoft.com/office/drawing/2014/main" id="{DFF91EA1-D864-C372-59E6-9F69B3A3B98F}"/>
              </a:ext>
            </a:extLst>
          </p:cNvPr>
          <p:cNvSpPr/>
          <p:nvPr/>
        </p:nvSpPr>
        <p:spPr>
          <a:xfrm>
            <a:off x="663388" y="2655794"/>
            <a:ext cx="4661647" cy="1546412"/>
          </a:xfrm>
          <a:prstGeom prst="bevel">
            <a:avLst/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Los mayas</a:t>
            </a:r>
          </a:p>
        </p:txBody>
      </p:sp>
      <p:sp>
        <p:nvSpPr>
          <p:cNvPr id="11" name="Rectángulo: biselado 10">
            <a:hlinkClick r:id="rId4" action="ppaction://hlinksldjump"/>
            <a:extLst>
              <a:ext uri="{FF2B5EF4-FFF2-40B4-BE49-F238E27FC236}">
                <a16:creationId xmlns:a16="http://schemas.microsoft.com/office/drawing/2014/main" id="{04E01AF4-261F-EBFD-4864-7DBC9E701DD0}"/>
              </a:ext>
            </a:extLst>
          </p:cNvPr>
          <p:cNvSpPr/>
          <p:nvPr/>
        </p:nvSpPr>
        <p:spPr>
          <a:xfrm>
            <a:off x="6692152" y="2655794"/>
            <a:ext cx="4661647" cy="1546412"/>
          </a:xfrm>
          <a:prstGeom prst="bevel">
            <a:avLst/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Los incas</a:t>
            </a:r>
          </a:p>
        </p:txBody>
      </p:sp>
      <p:sp>
        <p:nvSpPr>
          <p:cNvPr id="12" name="Rectángulo: biselado 11">
            <a:hlinkClick r:id="rId4" action="ppaction://hlinksldjump"/>
            <a:extLst>
              <a:ext uri="{FF2B5EF4-FFF2-40B4-BE49-F238E27FC236}">
                <a16:creationId xmlns:a16="http://schemas.microsoft.com/office/drawing/2014/main" id="{DA1EA8BA-ADC4-E8D2-85E5-F95CCD6C6B67}"/>
              </a:ext>
            </a:extLst>
          </p:cNvPr>
          <p:cNvSpPr/>
          <p:nvPr/>
        </p:nvSpPr>
        <p:spPr>
          <a:xfrm>
            <a:off x="663388" y="4784911"/>
            <a:ext cx="4661647" cy="1546412"/>
          </a:xfrm>
          <a:prstGeom prst="bevel">
            <a:avLst/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Los mapuches</a:t>
            </a:r>
          </a:p>
        </p:txBody>
      </p:sp>
      <p:sp>
        <p:nvSpPr>
          <p:cNvPr id="13" name="Rectángulo: biselado 12">
            <a:hlinkClick r:id="rId4" action="ppaction://hlinksldjump"/>
            <a:extLst>
              <a:ext uri="{FF2B5EF4-FFF2-40B4-BE49-F238E27FC236}">
                <a16:creationId xmlns:a16="http://schemas.microsoft.com/office/drawing/2014/main" id="{069C8C89-C3B4-981F-F220-1268A9996957}"/>
              </a:ext>
            </a:extLst>
          </p:cNvPr>
          <p:cNvSpPr/>
          <p:nvPr/>
        </p:nvSpPr>
        <p:spPr>
          <a:xfrm>
            <a:off x="6692152" y="4784911"/>
            <a:ext cx="4661647" cy="1546412"/>
          </a:xfrm>
          <a:prstGeom prst="bevel">
            <a:avLst/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Los olmecas</a:t>
            </a:r>
          </a:p>
        </p:txBody>
      </p:sp>
    </p:spTree>
    <p:extLst>
      <p:ext uri="{BB962C8B-B14F-4D97-AF65-F5344CB8AC3E}">
        <p14:creationId xmlns:p14="http://schemas.microsoft.com/office/powerpoint/2010/main" val="2125764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448E836-C9F3-BB84-59CE-09D40A2FD432}"/>
              </a:ext>
            </a:extLst>
          </p:cNvPr>
          <p:cNvSpPr/>
          <p:nvPr/>
        </p:nvSpPr>
        <p:spPr>
          <a:xfrm>
            <a:off x="206188" y="526677"/>
            <a:ext cx="11779623" cy="123712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Cuatro siglos antes del histórico viaje de Cristóbal Colón, navegantes europeos ya habían pisado tierras americanas e incluso habían fundado establecimientos. ¿Quiénes eran estos personajes y quién los guiaba?</a:t>
            </a:r>
          </a:p>
        </p:txBody>
      </p:sp>
      <p:sp>
        <p:nvSpPr>
          <p:cNvPr id="10" name="Rectángulo: biselado 9">
            <a:hlinkClick r:id="rId3" action="ppaction://hlinksldjump"/>
            <a:extLst>
              <a:ext uri="{FF2B5EF4-FFF2-40B4-BE49-F238E27FC236}">
                <a16:creationId xmlns:a16="http://schemas.microsoft.com/office/drawing/2014/main" id="{DFF91EA1-D864-C372-59E6-9F69B3A3B98F}"/>
              </a:ext>
            </a:extLst>
          </p:cNvPr>
          <p:cNvSpPr/>
          <p:nvPr/>
        </p:nvSpPr>
        <p:spPr>
          <a:xfrm>
            <a:off x="663388" y="2655794"/>
            <a:ext cx="4661647" cy="1546412"/>
          </a:xfrm>
          <a:prstGeom prst="bevel">
            <a:avLst/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err="1">
                <a:solidFill>
                  <a:schemeClr val="bg1"/>
                </a:solidFill>
              </a:rPr>
              <a:t>Jutos</a:t>
            </a:r>
            <a:r>
              <a:rPr lang="es-MX" sz="2800" dirty="0">
                <a:solidFill>
                  <a:schemeClr val="bg1"/>
                </a:solidFill>
              </a:rPr>
              <a:t> / Ragnar Lothbrok</a:t>
            </a:r>
          </a:p>
        </p:txBody>
      </p:sp>
      <p:sp>
        <p:nvSpPr>
          <p:cNvPr id="11" name="Rectángulo: biselado 10">
            <a:hlinkClick r:id="rId4" action="ppaction://hlinksldjump"/>
            <a:extLst>
              <a:ext uri="{FF2B5EF4-FFF2-40B4-BE49-F238E27FC236}">
                <a16:creationId xmlns:a16="http://schemas.microsoft.com/office/drawing/2014/main" id="{04E01AF4-261F-EBFD-4864-7DBC9E701DD0}"/>
              </a:ext>
            </a:extLst>
          </p:cNvPr>
          <p:cNvSpPr/>
          <p:nvPr/>
        </p:nvSpPr>
        <p:spPr>
          <a:xfrm>
            <a:off x="6692152" y="2655794"/>
            <a:ext cx="4661647" cy="1546412"/>
          </a:xfrm>
          <a:prstGeom prst="bevel">
            <a:avLst/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Vikingos / Erik el rojo</a:t>
            </a:r>
          </a:p>
        </p:txBody>
      </p:sp>
      <p:sp>
        <p:nvSpPr>
          <p:cNvPr id="12" name="Rectángulo: biselado 11">
            <a:hlinkClick r:id="rId3" action="ppaction://hlinksldjump"/>
            <a:extLst>
              <a:ext uri="{FF2B5EF4-FFF2-40B4-BE49-F238E27FC236}">
                <a16:creationId xmlns:a16="http://schemas.microsoft.com/office/drawing/2014/main" id="{DA1EA8BA-ADC4-E8D2-85E5-F95CCD6C6B67}"/>
              </a:ext>
            </a:extLst>
          </p:cNvPr>
          <p:cNvSpPr/>
          <p:nvPr/>
        </p:nvSpPr>
        <p:spPr>
          <a:xfrm>
            <a:off x="663388" y="4784911"/>
            <a:ext cx="4661647" cy="1546412"/>
          </a:xfrm>
          <a:prstGeom prst="bevel">
            <a:avLst/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Noruegos / Harald Bluetooth</a:t>
            </a:r>
          </a:p>
        </p:txBody>
      </p:sp>
      <p:sp>
        <p:nvSpPr>
          <p:cNvPr id="13" name="Rectángulo: biselado 12">
            <a:hlinkClick r:id="rId3" action="ppaction://hlinksldjump"/>
            <a:extLst>
              <a:ext uri="{FF2B5EF4-FFF2-40B4-BE49-F238E27FC236}">
                <a16:creationId xmlns:a16="http://schemas.microsoft.com/office/drawing/2014/main" id="{069C8C89-C3B4-981F-F220-1268A9996957}"/>
              </a:ext>
            </a:extLst>
          </p:cNvPr>
          <p:cNvSpPr/>
          <p:nvPr/>
        </p:nvSpPr>
        <p:spPr>
          <a:xfrm>
            <a:off x="6692152" y="4784911"/>
            <a:ext cx="4661647" cy="1546412"/>
          </a:xfrm>
          <a:prstGeom prst="bevel">
            <a:avLst/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Ingleses / Alfredo el Grande</a:t>
            </a:r>
          </a:p>
        </p:txBody>
      </p:sp>
    </p:spTree>
    <p:extLst>
      <p:ext uri="{BB962C8B-B14F-4D97-AF65-F5344CB8AC3E}">
        <p14:creationId xmlns:p14="http://schemas.microsoft.com/office/powerpoint/2010/main" val="3702399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448E836-C9F3-BB84-59CE-09D40A2FD432}"/>
              </a:ext>
            </a:extLst>
          </p:cNvPr>
          <p:cNvSpPr/>
          <p:nvPr/>
        </p:nvSpPr>
        <p:spPr>
          <a:xfrm>
            <a:off x="206188" y="526677"/>
            <a:ext cx="11779623" cy="123712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600" dirty="0">
                <a:solidFill>
                  <a:schemeClr val="bg1"/>
                </a:solidFill>
              </a:rPr>
              <a:t>Un orfebre alemán creó alrededor de 1440 un sistema móvil de imprenta, que hizo posible la difusión del conocimiento, así como ideas religiosas y críticas hacia éstas, en los siguientes siglos. El inventor no tuvo éxito con su invento y murió en la pobreza.</a:t>
            </a:r>
          </a:p>
        </p:txBody>
      </p:sp>
      <p:sp>
        <p:nvSpPr>
          <p:cNvPr id="10" name="Rectángulo: biselado 9">
            <a:hlinkClick r:id="rId3" action="ppaction://hlinksldjump"/>
            <a:extLst>
              <a:ext uri="{FF2B5EF4-FFF2-40B4-BE49-F238E27FC236}">
                <a16:creationId xmlns:a16="http://schemas.microsoft.com/office/drawing/2014/main" id="{DFF91EA1-D864-C372-59E6-9F69B3A3B98F}"/>
              </a:ext>
            </a:extLst>
          </p:cNvPr>
          <p:cNvSpPr/>
          <p:nvPr/>
        </p:nvSpPr>
        <p:spPr>
          <a:xfrm>
            <a:off x="663388" y="2655794"/>
            <a:ext cx="4661647" cy="1546412"/>
          </a:xfrm>
          <a:prstGeom prst="bevel">
            <a:avLst/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Martin Luther</a:t>
            </a:r>
          </a:p>
        </p:txBody>
      </p:sp>
      <p:sp>
        <p:nvSpPr>
          <p:cNvPr id="11" name="Rectángulo: biselado 10">
            <a:hlinkClick r:id="rId3" action="ppaction://hlinksldjump"/>
            <a:extLst>
              <a:ext uri="{FF2B5EF4-FFF2-40B4-BE49-F238E27FC236}">
                <a16:creationId xmlns:a16="http://schemas.microsoft.com/office/drawing/2014/main" id="{04E01AF4-261F-EBFD-4864-7DBC9E701DD0}"/>
              </a:ext>
            </a:extLst>
          </p:cNvPr>
          <p:cNvSpPr/>
          <p:nvPr/>
        </p:nvSpPr>
        <p:spPr>
          <a:xfrm>
            <a:off x="6692152" y="2655794"/>
            <a:ext cx="4661647" cy="1546412"/>
          </a:xfrm>
          <a:prstGeom prst="bevel">
            <a:avLst/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Mikolaj Kopernik</a:t>
            </a:r>
          </a:p>
        </p:txBody>
      </p:sp>
      <p:sp>
        <p:nvSpPr>
          <p:cNvPr id="12" name="Rectángulo: biselado 11">
            <a:hlinkClick r:id="rId3" action="ppaction://hlinksldjump"/>
            <a:extLst>
              <a:ext uri="{FF2B5EF4-FFF2-40B4-BE49-F238E27FC236}">
                <a16:creationId xmlns:a16="http://schemas.microsoft.com/office/drawing/2014/main" id="{DA1EA8BA-ADC4-E8D2-85E5-F95CCD6C6B67}"/>
              </a:ext>
            </a:extLst>
          </p:cNvPr>
          <p:cNvSpPr/>
          <p:nvPr/>
        </p:nvSpPr>
        <p:spPr>
          <a:xfrm>
            <a:off x="663388" y="4784911"/>
            <a:ext cx="4661647" cy="1546412"/>
          </a:xfrm>
          <a:prstGeom prst="bevel">
            <a:avLst/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Georgius Agricola</a:t>
            </a:r>
          </a:p>
        </p:txBody>
      </p:sp>
      <p:sp>
        <p:nvSpPr>
          <p:cNvPr id="13" name="Rectángulo: biselado 12">
            <a:hlinkClick r:id="rId4" action="ppaction://hlinksldjump"/>
            <a:extLst>
              <a:ext uri="{FF2B5EF4-FFF2-40B4-BE49-F238E27FC236}">
                <a16:creationId xmlns:a16="http://schemas.microsoft.com/office/drawing/2014/main" id="{069C8C89-C3B4-981F-F220-1268A9996957}"/>
              </a:ext>
            </a:extLst>
          </p:cNvPr>
          <p:cNvSpPr/>
          <p:nvPr/>
        </p:nvSpPr>
        <p:spPr>
          <a:xfrm>
            <a:off x="6692152" y="4784911"/>
            <a:ext cx="4661647" cy="1546412"/>
          </a:xfrm>
          <a:prstGeom prst="bevel">
            <a:avLst/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Johann Gensfleisch Gutenberg</a:t>
            </a:r>
          </a:p>
        </p:txBody>
      </p:sp>
    </p:spTree>
    <p:extLst>
      <p:ext uri="{BB962C8B-B14F-4D97-AF65-F5344CB8AC3E}">
        <p14:creationId xmlns:p14="http://schemas.microsoft.com/office/powerpoint/2010/main" val="151245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4ACF3E0-890E-EB43-66BF-1981240B26FB}"/>
              </a:ext>
            </a:extLst>
          </p:cNvPr>
          <p:cNvSpPr/>
          <p:nvPr/>
        </p:nvSpPr>
        <p:spPr>
          <a:xfrm>
            <a:off x="1865240" y="936829"/>
            <a:ext cx="891872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LA RESPUESTA ES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211B5BD-D8A4-2A34-8987-F44AEA7B7195}"/>
              </a:ext>
            </a:extLst>
          </p:cNvPr>
          <p:cNvSpPr/>
          <p:nvPr/>
        </p:nvSpPr>
        <p:spPr>
          <a:xfrm>
            <a:off x="2272553" y="3119734"/>
            <a:ext cx="830560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INCORRECTA</a:t>
            </a:r>
          </a:p>
        </p:txBody>
      </p:sp>
      <p:sp>
        <p:nvSpPr>
          <p:cNvPr id="6" name="Botón de acción: ir a inicio 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7F26DFE3-35C8-E22F-6B38-3A7D15D98B80}"/>
              </a:ext>
            </a:extLst>
          </p:cNvPr>
          <p:cNvSpPr/>
          <p:nvPr/>
        </p:nvSpPr>
        <p:spPr>
          <a:xfrm>
            <a:off x="10141604" y="5235371"/>
            <a:ext cx="1775012" cy="1371600"/>
          </a:xfrm>
          <a:prstGeom prst="actionButtonHome">
            <a:avLst/>
          </a:prstGeom>
          <a:solidFill>
            <a:schemeClr val="tx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7563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x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448E836-C9F3-BB84-59CE-09D40A2FD432}"/>
              </a:ext>
            </a:extLst>
          </p:cNvPr>
          <p:cNvSpPr/>
          <p:nvPr/>
        </p:nvSpPr>
        <p:spPr>
          <a:xfrm>
            <a:off x="206188" y="385481"/>
            <a:ext cx="11779623" cy="123712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Estos gobernantes egipcios (faraones) son considerados los más emblemáticos y grandes guerreros de la cultura del Nilo: </a:t>
            </a:r>
          </a:p>
        </p:txBody>
      </p:sp>
      <p:sp>
        <p:nvSpPr>
          <p:cNvPr id="10" name="Rectángulo: biselado 9">
            <a:hlinkClick r:id="rId3" action="ppaction://hlinksldjump"/>
            <a:extLst>
              <a:ext uri="{FF2B5EF4-FFF2-40B4-BE49-F238E27FC236}">
                <a16:creationId xmlns:a16="http://schemas.microsoft.com/office/drawing/2014/main" id="{DFF91EA1-D864-C372-59E6-9F69B3A3B98F}"/>
              </a:ext>
            </a:extLst>
          </p:cNvPr>
          <p:cNvSpPr/>
          <p:nvPr/>
        </p:nvSpPr>
        <p:spPr>
          <a:xfrm>
            <a:off x="663388" y="2655794"/>
            <a:ext cx="4661647" cy="1546412"/>
          </a:xfrm>
          <a:prstGeom prst="bevel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Menes y Tutankamón</a:t>
            </a:r>
          </a:p>
        </p:txBody>
      </p:sp>
      <p:sp>
        <p:nvSpPr>
          <p:cNvPr id="11" name="Rectángulo: biselado 10">
            <a:hlinkClick r:id="rId4" action="ppaction://hlinksldjump"/>
            <a:extLst>
              <a:ext uri="{FF2B5EF4-FFF2-40B4-BE49-F238E27FC236}">
                <a16:creationId xmlns:a16="http://schemas.microsoft.com/office/drawing/2014/main" id="{04E01AF4-261F-EBFD-4864-7DBC9E701DD0}"/>
              </a:ext>
            </a:extLst>
          </p:cNvPr>
          <p:cNvSpPr/>
          <p:nvPr/>
        </p:nvSpPr>
        <p:spPr>
          <a:xfrm>
            <a:off x="6692152" y="2655794"/>
            <a:ext cx="4661647" cy="1546412"/>
          </a:xfrm>
          <a:prstGeom prst="bevel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Ramsés el Grande y Tutmosis III</a:t>
            </a:r>
          </a:p>
        </p:txBody>
      </p:sp>
      <p:sp>
        <p:nvSpPr>
          <p:cNvPr id="12" name="Rectángulo: biselado 11">
            <a:hlinkClick r:id="rId3" action="ppaction://hlinksldjump"/>
            <a:extLst>
              <a:ext uri="{FF2B5EF4-FFF2-40B4-BE49-F238E27FC236}">
                <a16:creationId xmlns:a16="http://schemas.microsoft.com/office/drawing/2014/main" id="{DA1EA8BA-ADC4-E8D2-85E5-F95CCD6C6B67}"/>
              </a:ext>
            </a:extLst>
          </p:cNvPr>
          <p:cNvSpPr/>
          <p:nvPr/>
        </p:nvSpPr>
        <p:spPr>
          <a:xfrm>
            <a:off x="663388" y="4784911"/>
            <a:ext cx="4661647" cy="1546412"/>
          </a:xfrm>
          <a:prstGeom prst="bevel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Cleopatra Filópator y Ramsés III</a:t>
            </a:r>
          </a:p>
        </p:txBody>
      </p:sp>
      <p:sp>
        <p:nvSpPr>
          <p:cNvPr id="13" name="Rectángulo: biselado 12">
            <a:hlinkClick r:id="rId3" action="ppaction://hlinksldjump"/>
            <a:extLst>
              <a:ext uri="{FF2B5EF4-FFF2-40B4-BE49-F238E27FC236}">
                <a16:creationId xmlns:a16="http://schemas.microsoft.com/office/drawing/2014/main" id="{069C8C89-C3B4-981F-F220-1268A9996957}"/>
              </a:ext>
            </a:extLst>
          </p:cNvPr>
          <p:cNvSpPr/>
          <p:nvPr/>
        </p:nvSpPr>
        <p:spPr>
          <a:xfrm>
            <a:off x="6692152" y="4784911"/>
            <a:ext cx="4661647" cy="1546412"/>
          </a:xfrm>
          <a:prstGeom prst="bevel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Nefertiti y Akenatón</a:t>
            </a:r>
          </a:p>
        </p:txBody>
      </p:sp>
    </p:spTree>
    <p:extLst>
      <p:ext uri="{BB962C8B-B14F-4D97-AF65-F5344CB8AC3E}">
        <p14:creationId xmlns:p14="http://schemas.microsoft.com/office/powerpoint/2010/main" val="3026450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x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448E836-C9F3-BB84-59CE-09D40A2FD432}"/>
              </a:ext>
            </a:extLst>
          </p:cNvPr>
          <p:cNvSpPr/>
          <p:nvPr/>
        </p:nvSpPr>
        <p:spPr>
          <a:xfrm>
            <a:off x="206188" y="506504"/>
            <a:ext cx="11779623" cy="123712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Roma antigua tuvo tres fases, que se diferencian en la forma de gobierno de esta civilización:</a:t>
            </a:r>
          </a:p>
        </p:txBody>
      </p:sp>
      <p:sp>
        <p:nvSpPr>
          <p:cNvPr id="10" name="Rectángulo: biselado 9">
            <a:hlinkClick r:id="rId3" action="ppaction://hlinksldjump"/>
            <a:extLst>
              <a:ext uri="{FF2B5EF4-FFF2-40B4-BE49-F238E27FC236}">
                <a16:creationId xmlns:a16="http://schemas.microsoft.com/office/drawing/2014/main" id="{DFF91EA1-D864-C372-59E6-9F69B3A3B98F}"/>
              </a:ext>
            </a:extLst>
          </p:cNvPr>
          <p:cNvSpPr/>
          <p:nvPr/>
        </p:nvSpPr>
        <p:spPr>
          <a:xfrm>
            <a:off x="663388" y="2655794"/>
            <a:ext cx="4661647" cy="1546412"/>
          </a:xfrm>
          <a:prstGeom prst="bevel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Monarquía, República e Imperio</a:t>
            </a:r>
          </a:p>
        </p:txBody>
      </p:sp>
      <p:sp>
        <p:nvSpPr>
          <p:cNvPr id="11" name="Rectángulo: biselado 10">
            <a:hlinkClick r:id="rId4" action="ppaction://hlinksldjump"/>
            <a:extLst>
              <a:ext uri="{FF2B5EF4-FFF2-40B4-BE49-F238E27FC236}">
                <a16:creationId xmlns:a16="http://schemas.microsoft.com/office/drawing/2014/main" id="{04E01AF4-261F-EBFD-4864-7DBC9E701DD0}"/>
              </a:ext>
            </a:extLst>
          </p:cNvPr>
          <p:cNvSpPr/>
          <p:nvPr/>
        </p:nvSpPr>
        <p:spPr>
          <a:xfrm>
            <a:off x="6692152" y="2655794"/>
            <a:ext cx="4661647" cy="1546412"/>
          </a:xfrm>
          <a:prstGeom prst="bevel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Triunvirato, Senado y Libertad</a:t>
            </a:r>
          </a:p>
        </p:txBody>
      </p:sp>
      <p:sp>
        <p:nvSpPr>
          <p:cNvPr id="12" name="Rectángulo: biselado 11">
            <a:hlinkClick r:id="rId4" action="ppaction://hlinksldjump"/>
            <a:extLst>
              <a:ext uri="{FF2B5EF4-FFF2-40B4-BE49-F238E27FC236}">
                <a16:creationId xmlns:a16="http://schemas.microsoft.com/office/drawing/2014/main" id="{DA1EA8BA-ADC4-E8D2-85E5-F95CCD6C6B67}"/>
              </a:ext>
            </a:extLst>
          </p:cNvPr>
          <p:cNvSpPr/>
          <p:nvPr/>
        </p:nvSpPr>
        <p:spPr>
          <a:xfrm>
            <a:off x="663388" y="4784911"/>
            <a:ext cx="4661647" cy="1546412"/>
          </a:xfrm>
          <a:prstGeom prst="bevel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Parlamento, Despotismo y Democracia</a:t>
            </a:r>
          </a:p>
        </p:txBody>
      </p:sp>
      <p:sp>
        <p:nvSpPr>
          <p:cNvPr id="13" name="Rectángulo: biselado 12">
            <a:hlinkClick r:id="rId4" action="ppaction://hlinksldjump"/>
            <a:extLst>
              <a:ext uri="{FF2B5EF4-FFF2-40B4-BE49-F238E27FC236}">
                <a16:creationId xmlns:a16="http://schemas.microsoft.com/office/drawing/2014/main" id="{069C8C89-C3B4-981F-F220-1268A9996957}"/>
              </a:ext>
            </a:extLst>
          </p:cNvPr>
          <p:cNvSpPr/>
          <p:nvPr/>
        </p:nvSpPr>
        <p:spPr>
          <a:xfrm>
            <a:off x="6692152" y="4784911"/>
            <a:ext cx="4661647" cy="1546412"/>
          </a:xfrm>
          <a:prstGeom prst="bevel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Anarquía, Autarquía y Rendición</a:t>
            </a:r>
          </a:p>
        </p:txBody>
      </p:sp>
    </p:spTree>
    <p:extLst>
      <p:ext uri="{BB962C8B-B14F-4D97-AF65-F5344CB8AC3E}">
        <p14:creationId xmlns:p14="http://schemas.microsoft.com/office/powerpoint/2010/main" val="89078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x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448E836-C9F3-BB84-59CE-09D40A2FD432}"/>
              </a:ext>
            </a:extLst>
          </p:cNvPr>
          <p:cNvSpPr/>
          <p:nvPr/>
        </p:nvSpPr>
        <p:spPr>
          <a:xfrm>
            <a:off x="206188" y="506504"/>
            <a:ext cx="11779623" cy="123712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En este país asiático, desde 1185 dinastías de shogunes gobernaron de facto, dejando a sucesivos emperadores como meros títeres, por casi setecientos años, hasta 1868:</a:t>
            </a:r>
          </a:p>
        </p:txBody>
      </p:sp>
      <p:sp>
        <p:nvSpPr>
          <p:cNvPr id="10" name="Rectángulo: biselado 9">
            <a:hlinkClick r:id="rId3" action="ppaction://hlinksldjump"/>
            <a:extLst>
              <a:ext uri="{FF2B5EF4-FFF2-40B4-BE49-F238E27FC236}">
                <a16:creationId xmlns:a16="http://schemas.microsoft.com/office/drawing/2014/main" id="{DFF91EA1-D864-C372-59E6-9F69B3A3B98F}"/>
              </a:ext>
            </a:extLst>
          </p:cNvPr>
          <p:cNvSpPr/>
          <p:nvPr/>
        </p:nvSpPr>
        <p:spPr>
          <a:xfrm>
            <a:off x="663388" y="2655794"/>
            <a:ext cx="4661647" cy="1546412"/>
          </a:xfrm>
          <a:prstGeom prst="bevel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China</a:t>
            </a:r>
          </a:p>
        </p:txBody>
      </p:sp>
      <p:sp>
        <p:nvSpPr>
          <p:cNvPr id="11" name="Rectángulo: biselado 10">
            <a:hlinkClick r:id="rId3" action="ppaction://hlinksldjump"/>
            <a:extLst>
              <a:ext uri="{FF2B5EF4-FFF2-40B4-BE49-F238E27FC236}">
                <a16:creationId xmlns:a16="http://schemas.microsoft.com/office/drawing/2014/main" id="{04E01AF4-261F-EBFD-4864-7DBC9E701DD0}"/>
              </a:ext>
            </a:extLst>
          </p:cNvPr>
          <p:cNvSpPr/>
          <p:nvPr/>
        </p:nvSpPr>
        <p:spPr>
          <a:xfrm>
            <a:off x="6692152" y="2655794"/>
            <a:ext cx="4661647" cy="1546412"/>
          </a:xfrm>
          <a:prstGeom prst="bevel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Corea</a:t>
            </a:r>
          </a:p>
        </p:txBody>
      </p:sp>
      <p:sp>
        <p:nvSpPr>
          <p:cNvPr id="12" name="Rectángulo: biselado 11">
            <a:hlinkClick r:id="rId4" action="ppaction://hlinksldjump"/>
            <a:extLst>
              <a:ext uri="{FF2B5EF4-FFF2-40B4-BE49-F238E27FC236}">
                <a16:creationId xmlns:a16="http://schemas.microsoft.com/office/drawing/2014/main" id="{DA1EA8BA-ADC4-E8D2-85E5-F95CCD6C6B67}"/>
              </a:ext>
            </a:extLst>
          </p:cNvPr>
          <p:cNvSpPr/>
          <p:nvPr/>
        </p:nvSpPr>
        <p:spPr>
          <a:xfrm>
            <a:off x="663388" y="4784911"/>
            <a:ext cx="4661647" cy="1546412"/>
          </a:xfrm>
          <a:prstGeom prst="bevel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Japón</a:t>
            </a:r>
          </a:p>
        </p:txBody>
      </p:sp>
      <p:sp>
        <p:nvSpPr>
          <p:cNvPr id="13" name="Rectángulo: biselado 12">
            <a:hlinkClick r:id="rId3" action="ppaction://hlinksldjump"/>
            <a:extLst>
              <a:ext uri="{FF2B5EF4-FFF2-40B4-BE49-F238E27FC236}">
                <a16:creationId xmlns:a16="http://schemas.microsoft.com/office/drawing/2014/main" id="{069C8C89-C3B4-981F-F220-1268A9996957}"/>
              </a:ext>
            </a:extLst>
          </p:cNvPr>
          <p:cNvSpPr/>
          <p:nvPr/>
        </p:nvSpPr>
        <p:spPr>
          <a:xfrm>
            <a:off x="6692152" y="4784911"/>
            <a:ext cx="4661647" cy="1546412"/>
          </a:xfrm>
          <a:prstGeom prst="bevel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Tailandia</a:t>
            </a:r>
          </a:p>
        </p:txBody>
      </p:sp>
    </p:spTree>
    <p:extLst>
      <p:ext uri="{BB962C8B-B14F-4D97-AF65-F5344CB8AC3E}">
        <p14:creationId xmlns:p14="http://schemas.microsoft.com/office/powerpoint/2010/main" val="1718824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x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448E836-C9F3-BB84-59CE-09D40A2FD432}"/>
              </a:ext>
            </a:extLst>
          </p:cNvPr>
          <p:cNvSpPr/>
          <p:nvPr/>
        </p:nvSpPr>
        <p:spPr>
          <a:xfrm>
            <a:off x="206188" y="506504"/>
            <a:ext cx="11779623" cy="123712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En la era feudal europea los siervos eran prácticamente esclavos, sujetos al capricho del señor feudal y con pocos, o ningún derecho. ¿Qué acontecimiento aceleró el fin de este periodo histórico?</a:t>
            </a:r>
          </a:p>
        </p:txBody>
      </p:sp>
      <p:sp>
        <p:nvSpPr>
          <p:cNvPr id="10" name="Rectángulo: biselado 9">
            <a:hlinkClick r:id="rId3" action="ppaction://hlinksldjump"/>
            <a:extLst>
              <a:ext uri="{FF2B5EF4-FFF2-40B4-BE49-F238E27FC236}">
                <a16:creationId xmlns:a16="http://schemas.microsoft.com/office/drawing/2014/main" id="{DFF91EA1-D864-C372-59E6-9F69B3A3B98F}"/>
              </a:ext>
            </a:extLst>
          </p:cNvPr>
          <p:cNvSpPr/>
          <p:nvPr/>
        </p:nvSpPr>
        <p:spPr>
          <a:xfrm>
            <a:off x="663388" y="2655794"/>
            <a:ext cx="4661647" cy="1546412"/>
          </a:xfrm>
          <a:prstGeom prst="bevel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Las Cruzadas</a:t>
            </a:r>
          </a:p>
        </p:txBody>
      </p:sp>
      <p:sp>
        <p:nvSpPr>
          <p:cNvPr id="11" name="Rectángulo: biselado 10">
            <a:hlinkClick r:id="rId4" action="ppaction://hlinksldjump"/>
            <a:extLst>
              <a:ext uri="{FF2B5EF4-FFF2-40B4-BE49-F238E27FC236}">
                <a16:creationId xmlns:a16="http://schemas.microsoft.com/office/drawing/2014/main" id="{04E01AF4-261F-EBFD-4864-7DBC9E701DD0}"/>
              </a:ext>
            </a:extLst>
          </p:cNvPr>
          <p:cNvSpPr/>
          <p:nvPr/>
        </p:nvSpPr>
        <p:spPr>
          <a:xfrm>
            <a:off x="6692152" y="2655794"/>
            <a:ext cx="4661647" cy="1546412"/>
          </a:xfrm>
          <a:prstGeom prst="bevel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La Muerte Negra (brote de peste bubónica)</a:t>
            </a:r>
          </a:p>
        </p:txBody>
      </p:sp>
      <p:sp>
        <p:nvSpPr>
          <p:cNvPr id="12" name="Rectángulo: biselado 11">
            <a:hlinkClick r:id="rId3" action="ppaction://hlinksldjump"/>
            <a:extLst>
              <a:ext uri="{FF2B5EF4-FFF2-40B4-BE49-F238E27FC236}">
                <a16:creationId xmlns:a16="http://schemas.microsoft.com/office/drawing/2014/main" id="{DA1EA8BA-ADC4-E8D2-85E5-F95CCD6C6B67}"/>
              </a:ext>
            </a:extLst>
          </p:cNvPr>
          <p:cNvSpPr/>
          <p:nvPr/>
        </p:nvSpPr>
        <p:spPr>
          <a:xfrm>
            <a:off x="663388" y="4784911"/>
            <a:ext cx="4661647" cy="1546412"/>
          </a:xfrm>
          <a:prstGeom prst="bevel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La rebelión de Wat Tyler</a:t>
            </a:r>
          </a:p>
        </p:txBody>
      </p:sp>
      <p:sp>
        <p:nvSpPr>
          <p:cNvPr id="13" name="Rectángulo: biselado 12">
            <a:hlinkClick r:id="rId3" action="ppaction://hlinksldjump"/>
            <a:extLst>
              <a:ext uri="{FF2B5EF4-FFF2-40B4-BE49-F238E27FC236}">
                <a16:creationId xmlns:a16="http://schemas.microsoft.com/office/drawing/2014/main" id="{069C8C89-C3B4-981F-F220-1268A9996957}"/>
              </a:ext>
            </a:extLst>
          </p:cNvPr>
          <p:cNvSpPr/>
          <p:nvPr/>
        </p:nvSpPr>
        <p:spPr>
          <a:xfrm>
            <a:off x="6692152" y="4784911"/>
            <a:ext cx="4661647" cy="1546412"/>
          </a:xfrm>
          <a:prstGeom prst="bevel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La Carta Magna</a:t>
            </a:r>
          </a:p>
        </p:txBody>
      </p:sp>
    </p:spTree>
    <p:extLst>
      <p:ext uri="{BB962C8B-B14F-4D97-AF65-F5344CB8AC3E}">
        <p14:creationId xmlns:p14="http://schemas.microsoft.com/office/powerpoint/2010/main" val="1959507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448E836-C9F3-BB84-59CE-09D40A2FD432}"/>
              </a:ext>
            </a:extLst>
          </p:cNvPr>
          <p:cNvSpPr/>
          <p:nvPr/>
        </p:nvSpPr>
        <p:spPr>
          <a:xfrm>
            <a:off x="206188" y="466162"/>
            <a:ext cx="11779623" cy="12371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Mientras Europa occidental era dominada por los pueblos bárbaros, el imperio bizantino era indiscutiblemente el más poderoso de los Balcanes y Asia Menor. Su capital era ____________ y se encontraba en la actual ___________.</a:t>
            </a:r>
          </a:p>
        </p:txBody>
      </p:sp>
      <p:sp>
        <p:nvSpPr>
          <p:cNvPr id="10" name="Rectángulo: biselado 9">
            <a:hlinkClick r:id="rId3" action="ppaction://hlinksldjump"/>
            <a:extLst>
              <a:ext uri="{FF2B5EF4-FFF2-40B4-BE49-F238E27FC236}">
                <a16:creationId xmlns:a16="http://schemas.microsoft.com/office/drawing/2014/main" id="{DFF91EA1-D864-C372-59E6-9F69B3A3B98F}"/>
              </a:ext>
            </a:extLst>
          </p:cNvPr>
          <p:cNvSpPr/>
          <p:nvPr/>
        </p:nvSpPr>
        <p:spPr>
          <a:xfrm>
            <a:off x="663388" y="2655794"/>
            <a:ext cx="4661647" cy="154641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Atenas, Grecia</a:t>
            </a:r>
          </a:p>
        </p:txBody>
      </p:sp>
      <p:sp>
        <p:nvSpPr>
          <p:cNvPr id="11" name="Rectángulo: biselado 10">
            <a:hlinkClick r:id="rId3" action="ppaction://hlinksldjump"/>
            <a:extLst>
              <a:ext uri="{FF2B5EF4-FFF2-40B4-BE49-F238E27FC236}">
                <a16:creationId xmlns:a16="http://schemas.microsoft.com/office/drawing/2014/main" id="{04E01AF4-261F-EBFD-4864-7DBC9E701DD0}"/>
              </a:ext>
            </a:extLst>
          </p:cNvPr>
          <p:cNvSpPr/>
          <p:nvPr/>
        </p:nvSpPr>
        <p:spPr>
          <a:xfrm>
            <a:off x="6692152" y="2655794"/>
            <a:ext cx="4661647" cy="154641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Damasco, Siria</a:t>
            </a:r>
          </a:p>
        </p:txBody>
      </p:sp>
      <p:sp>
        <p:nvSpPr>
          <p:cNvPr id="12" name="Rectángulo: biselado 11">
            <a:hlinkClick r:id="rId3" action="ppaction://hlinksldjump"/>
            <a:extLst>
              <a:ext uri="{FF2B5EF4-FFF2-40B4-BE49-F238E27FC236}">
                <a16:creationId xmlns:a16="http://schemas.microsoft.com/office/drawing/2014/main" id="{DA1EA8BA-ADC4-E8D2-85E5-F95CCD6C6B67}"/>
              </a:ext>
            </a:extLst>
          </p:cNvPr>
          <p:cNvSpPr/>
          <p:nvPr/>
        </p:nvSpPr>
        <p:spPr>
          <a:xfrm>
            <a:off x="663388" y="4784911"/>
            <a:ext cx="4661647" cy="154641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Kiev, Ucrania</a:t>
            </a:r>
          </a:p>
        </p:txBody>
      </p:sp>
      <p:sp>
        <p:nvSpPr>
          <p:cNvPr id="13" name="Rectángulo: biselado 12">
            <a:hlinkClick r:id="rId4" action="ppaction://hlinksldjump"/>
            <a:extLst>
              <a:ext uri="{FF2B5EF4-FFF2-40B4-BE49-F238E27FC236}">
                <a16:creationId xmlns:a16="http://schemas.microsoft.com/office/drawing/2014/main" id="{069C8C89-C3B4-981F-F220-1268A9996957}"/>
              </a:ext>
            </a:extLst>
          </p:cNvPr>
          <p:cNvSpPr/>
          <p:nvPr/>
        </p:nvSpPr>
        <p:spPr>
          <a:xfrm>
            <a:off x="6692152" y="4784911"/>
            <a:ext cx="4661647" cy="154641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Constantinopla, Turquía</a:t>
            </a:r>
          </a:p>
        </p:txBody>
      </p:sp>
    </p:spTree>
    <p:extLst>
      <p:ext uri="{BB962C8B-B14F-4D97-AF65-F5344CB8AC3E}">
        <p14:creationId xmlns:p14="http://schemas.microsoft.com/office/powerpoint/2010/main" val="1591908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448E836-C9F3-BB84-59CE-09D40A2FD432}"/>
              </a:ext>
            </a:extLst>
          </p:cNvPr>
          <p:cNvSpPr/>
          <p:nvPr/>
        </p:nvSpPr>
        <p:spPr>
          <a:xfrm>
            <a:off x="206188" y="466162"/>
            <a:ext cx="11779623" cy="12371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La historia a menudo adopta un punto de vista eurocéntrico. ¿Qué quiere decir eso?</a:t>
            </a:r>
          </a:p>
        </p:txBody>
      </p:sp>
      <p:sp>
        <p:nvSpPr>
          <p:cNvPr id="10" name="Rectángulo: biselado 9">
            <a:hlinkClick r:id="rId3" action="ppaction://hlinksldjump"/>
            <a:extLst>
              <a:ext uri="{FF2B5EF4-FFF2-40B4-BE49-F238E27FC236}">
                <a16:creationId xmlns:a16="http://schemas.microsoft.com/office/drawing/2014/main" id="{DFF91EA1-D864-C372-59E6-9F69B3A3B98F}"/>
              </a:ext>
            </a:extLst>
          </p:cNvPr>
          <p:cNvSpPr/>
          <p:nvPr/>
        </p:nvSpPr>
        <p:spPr>
          <a:xfrm>
            <a:off x="663388" y="2655794"/>
            <a:ext cx="4661647" cy="154641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Los eventos más importantes suceden en Europa</a:t>
            </a:r>
          </a:p>
        </p:txBody>
      </p:sp>
      <p:sp>
        <p:nvSpPr>
          <p:cNvPr id="11" name="Rectángulo: biselado 10">
            <a:hlinkClick r:id="rId3" action="ppaction://hlinksldjump"/>
            <a:extLst>
              <a:ext uri="{FF2B5EF4-FFF2-40B4-BE49-F238E27FC236}">
                <a16:creationId xmlns:a16="http://schemas.microsoft.com/office/drawing/2014/main" id="{04E01AF4-261F-EBFD-4864-7DBC9E701DD0}"/>
              </a:ext>
            </a:extLst>
          </p:cNvPr>
          <p:cNvSpPr/>
          <p:nvPr/>
        </p:nvSpPr>
        <p:spPr>
          <a:xfrm>
            <a:off x="6692152" y="2655794"/>
            <a:ext cx="4661647" cy="154641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dirty="0">
                <a:solidFill>
                  <a:schemeClr val="tx1"/>
                </a:solidFill>
              </a:rPr>
              <a:t>Las creaciones más trascendentales de la historia humana han sido creadas en Europa</a:t>
            </a:r>
          </a:p>
        </p:txBody>
      </p:sp>
      <p:sp>
        <p:nvSpPr>
          <p:cNvPr id="12" name="Rectángulo: biselado 11">
            <a:hlinkClick r:id="rId3" action="ppaction://hlinksldjump"/>
            <a:extLst>
              <a:ext uri="{FF2B5EF4-FFF2-40B4-BE49-F238E27FC236}">
                <a16:creationId xmlns:a16="http://schemas.microsoft.com/office/drawing/2014/main" id="{DA1EA8BA-ADC4-E8D2-85E5-F95CCD6C6B67}"/>
              </a:ext>
            </a:extLst>
          </p:cNvPr>
          <p:cNvSpPr/>
          <p:nvPr/>
        </p:nvSpPr>
        <p:spPr>
          <a:xfrm>
            <a:off x="663388" y="4784911"/>
            <a:ext cx="4661647" cy="154641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/>
                </a:solidFill>
              </a:rPr>
              <a:t>El ser humano surgió, a ciencia cierta, en el Viejo Continente</a:t>
            </a:r>
          </a:p>
        </p:txBody>
      </p:sp>
      <p:sp>
        <p:nvSpPr>
          <p:cNvPr id="13" name="Rectángulo: biselado 12">
            <a:hlinkClick r:id="rId4" action="ppaction://hlinksldjump"/>
            <a:extLst>
              <a:ext uri="{FF2B5EF4-FFF2-40B4-BE49-F238E27FC236}">
                <a16:creationId xmlns:a16="http://schemas.microsoft.com/office/drawing/2014/main" id="{069C8C89-C3B4-981F-F220-1268A9996957}"/>
              </a:ext>
            </a:extLst>
          </p:cNvPr>
          <p:cNvSpPr/>
          <p:nvPr/>
        </p:nvSpPr>
        <p:spPr>
          <a:xfrm>
            <a:off x="6692152" y="4784911"/>
            <a:ext cx="4661647" cy="1546412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Los historiadores, en su mayoría europeos, dan su propia versión de hechos históricos.</a:t>
            </a:r>
          </a:p>
        </p:txBody>
      </p:sp>
    </p:spTree>
    <p:extLst>
      <p:ext uri="{BB962C8B-B14F-4D97-AF65-F5344CB8AC3E}">
        <p14:creationId xmlns:p14="http://schemas.microsoft.com/office/powerpoint/2010/main" val="1262010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1142</Words>
  <Application>Microsoft Office PowerPoint</Application>
  <PresentationFormat>Panorámica</PresentationFormat>
  <Paragraphs>146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미겔 롤단</dc:creator>
  <cp:lastModifiedBy>미겔 롤단</cp:lastModifiedBy>
  <cp:revision>44</cp:revision>
  <dcterms:created xsi:type="dcterms:W3CDTF">2021-12-26T03:23:15Z</dcterms:created>
  <dcterms:modified xsi:type="dcterms:W3CDTF">2022-09-21T17:17:49Z</dcterms:modified>
</cp:coreProperties>
</file>