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EE7-E67C-4C69-8C77-AFCD8590523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1C49-A7E2-4FC6-9B83-B09591DA3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22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EE7-E67C-4C69-8C77-AFCD8590523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1C49-A7E2-4FC6-9B83-B09591DA3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672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EE7-E67C-4C69-8C77-AFCD8590523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1C49-A7E2-4FC6-9B83-B09591DA3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15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EE7-E67C-4C69-8C77-AFCD8590523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1C49-A7E2-4FC6-9B83-B09591DA3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958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EE7-E67C-4C69-8C77-AFCD8590523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1C49-A7E2-4FC6-9B83-B09591DA3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66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EE7-E67C-4C69-8C77-AFCD8590523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1C49-A7E2-4FC6-9B83-B09591DA3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184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EE7-E67C-4C69-8C77-AFCD8590523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1C49-A7E2-4FC6-9B83-B09591DA3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28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EE7-E67C-4C69-8C77-AFCD8590523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1C49-A7E2-4FC6-9B83-B09591DA3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803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EE7-E67C-4C69-8C77-AFCD8590523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1C49-A7E2-4FC6-9B83-B09591DA3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798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EE7-E67C-4C69-8C77-AFCD8590523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1C49-A7E2-4FC6-9B83-B09591DA3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824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EE7-E67C-4C69-8C77-AFCD8590523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1C49-A7E2-4FC6-9B83-B09591DA3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3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BEE7-E67C-4C69-8C77-AFCD85905231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C1C49-A7E2-4FC6-9B83-B09591DA3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39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0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0286" y="232229"/>
            <a:ext cx="11669485" cy="6371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solidFill>
                  <a:schemeClr val="tx1"/>
                </a:solidFill>
              </a:rPr>
              <a:t>Answer the following questions about the previous </a:t>
            </a:r>
            <a:r>
              <a:rPr lang="es-MX" sz="2400" dirty="0" err="1" smtClean="0">
                <a:solidFill>
                  <a:schemeClr val="tx1"/>
                </a:solidFill>
              </a:rPr>
              <a:t>image</a:t>
            </a:r>
            <a:r>
              <a:rPr lang="es-MX" sz="2400" dirty="0" smtClean="0">
                <a:solidFill>
                  <a:schemeClr val="tx1"/>
                </a:solidFill>
              </a:rPr>
              <a:t>. / Contesta las siguientes preguntas sobre la imagen anterior.</a:t>
            </a:r>
            <a:endParaRPr lang="es-MX" sz="2400" dirty="0" smtClean="0">
              <a:solidFill>
                <a:schemeClr val="tx1"/>
              </a:solidFill>
            </a:endParaRPr>
          </a:p>
          <a:p>
            <a:pPr algn="just"/>
            <a:endParaRPr lang="es-MX" sz="2400" dirty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r>
              <a:rPr lang="es-MX" sz="2400" dirty="0" smtClean="0">
                <a:solidFill>
                  <a:schemeClr val="tx1"/>
                </a:solidFill>
              </a:rPr>
              <a:t>How many yellow vehicles are there?</a:t>
            </a:r>
          </a:p>
          <a:p>
            <a:pPr marL="457200" indent="-457200" algn="just">
              <a:buAutoNum type="arabicPeriod"/>
            </a:pPr>
            <a:endParaRPr lang="es-MX" sz="2400" dirty="0" smtClean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endParaRPr lang="es-MX" sz="2400" dirty="0" smtClean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r>
              <a:rPr lang="es-MX" sz="2400" dirty="0" err="1" smtClean="0">
                <a:solidFill>
                  <a:schemeClr val="tx1"/>
                </a:solidFill>
              </a:rPr>
              <a:t>One</a:t>
            </a:r>
            <a:r>
              <a:rPr lang="es-MX" sz="2400" dirty="0" smtClean="0">
                <a:solidFill>
                  <a:schemeClr val="tx1"/>
                </a:solidFill>
              </a:rPr>
              <a:t> </a:t>
            </a:r>
            <a:r>
              <a:rPr lang="es-MX" sz="2400" dirty="0" smtClean="0">
                <a:solidFill>
                  <a:schemeClr val="tx1"/>
                </a:solidFill>
              </a:rPr>
              <a:t>of the following vehicles WAS NOT in the image: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	balloon		ship			car			plane</a:t>
            </a:r>
          </a:p>
          <a:p>
            <a:pPr algn="just"/>
            <a:endParaRPr lang="es-MX" sz="2400" dirty="0" smtClean="0">
              <a:solidFill>
                <a:schemeClr val="tx1"/>
              </a:solidFill>
            </a:endParaRPr>
          </a:p>
          <a:p>
            <a:pPr algn="just"/>
            <a:endParaRPr lang="es-MX" sz="2400" dirty="0" smtClean="0">
              <a:solidFill>
                <a:schemeClr val="tx1"/>
              </a:solidFill>
            </a:endParaRPr>
          </a:p>
          <a:p>
            <a:pPr algn="just"/>
            <a:r>
              <a:rPr lang="es-MX" sz="2400" dirty="0" smtClean="0">
                <a:solidFill>
                  <a:schemeClr val="tx1"/>
                </a:solidFill>
              </a:rPr>
              <a:t>3</a:t>
            </a:r>
            <a:r>
              <a:rPr lang="es-MX" sz="2400" dirty="0" smtClean="0">
                <a:solidFill>
                  <a:schemeClr val="tx1"/>
                </a:solidFill>
              </a:rPr>
              <a:t>. Which transport from the previous image goes on water?</a:t>
            </a:r>
          </a:p>
          <a:p>
            <a:pPr algn="just"/>
            <a:endParaRPr lang="es-MX" sz="2400" dirty="0" smtClean="0">
              <a:solidFill>
                <a:schemeClr val="tx1"/>
              </a:solidFill>
            </a:endParaRPr>
          </a:p>
          <a:p>
            <a:pPr algn="just"/>
            <a:endParaRPr lang="es-MX" sz="2400" dirty="0">
              <a:solidFill>
                <a:schemeClr val="tx1"/>
              </a:solidFill>
            </a:endParaRPr>
          </a:p>
          <a:p>
            <a:pPr algn="just"/>
            <a:r>
              <a:rPr lang="es-MX" sz="2400" dirty="0" smtClean="0">
                <a:solidFill>
                  <a:schemeClr val="tx1"/>
                </a:solidFill>
              </a:rPr>
              <a:t>4. Which two vehicles fly?</a:t>
            </a:r>
          </a:p>
          <a:p>
            <a:pPr algn="just"/>
            <a:endParaRPr lang="es-MX" sz="2400" dirty="0">
              <a:solidFill>
                <a:schemeClr val="tx1"/>
              </a:solidFill>
            </a:endParaRPr>
          </a:p>
          <a:p>
            <a:pPr algn="just"/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3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12196949" cy="68580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759200" y="3428999"/>
            <a:ext cx="769257" cy="667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hat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875486" y="2971799"/>
            <a:ext cx="1168400" cy="667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dress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60684" y="874484"/>
            <a:ext cx="1335315" cy="667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T-shirt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351484" y="1326242"/>
            <a:ext cx="1335315" cy="667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socks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856683" y="874484"/>
            <a:ext cx="1335317" cy="1119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h</a:t>
            </a:r>
            <a:r>
              <a:rPr lang="es-MX" sz="3200" b="1" dirty="0" smtClean="0">
                <a:solidFill>
                  <a:schemeClr val="tx1"/>
                </a:solidFill>
              </a:rPr>
              <a:t>igh-heels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11669485" cy="3338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solidFill>
                  <a:schemeClr val="bg1"/>
                </a:solidFill>
              </a:rPr>
              <a:t>Three articles of clothing are incorrect- Write the correct ones in the notebook.</a:t>
            </a:r>
            <a:r>
              <a:rPr lang="es-MX" sz="2400" dirty="0" smtClean="0">
                <a:solidFill>
                  <a:schemeClr val="tx1"/>
                </a:solidFill>
              </a:rPr>
              <a:t> 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7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4" y="3991694"/>
            <a:ext cx="1366403" cy="28663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50" y="-3629"/>
            <a:ext cx="971550" cy="19195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10" y="5326874"/>
            <a:ext cx="2016896" cy="13239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62150" cy="1676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218" y="3993414"/>
            <a:ext cx="832531" cy="26669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353" y="-3629"/>
            <a:ext cx="971550" cy="16002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1272" y="184830"/>
            <a:ext cx="1876425" cy="13239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0429" y="5226503"/>
            <a:ext cx="2352675" cy="153352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90286" y="2154560"/>
            <a:ext cx="11669485" cy="1457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Match the following food with their </a:t>
            </a:r>
            <a:r>
              <a:rPr lang="es-MX" sz="2400" dirty="0" err="1" smtClean="0">
                <a:solidFill>
                  <a:schemeClr val="tx1"/>
                </a:solidFill>
              </a:rPr>
              <a:t>containers</a:t>
            </a:r>
            <a:r>
              <a:rPr lang="es-MX" sz="2400" dirty="0" smtClean="0">
                <a:solidFill>
                  <a:schemeClr val="tx1"/>
                </a:solidFill>
              </a:rPr>
              <a:t>. / Une la comida con sus contenedores.</a:t>
            </a:r>
            <a:endParaRPr lang="es-MX" sz="2400" dirty="0" smtClean="0">
              <a:solidFill>
                <a:schemeClr val="tx1"/>
              </a:solidFill>
            </a:endParaRPr>
          </a:p>
          <a:p>
            <a:pPr algn="ctr"/>
            <a:endParaRPr lang="es-MX" sz="2400" dirty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Write sentences with the containers and the products, for example: A </a:t>
            </a:r>
            <a:r>
              <a:rPr lang="es-MX" sz="2400" dirty="0" err="1" smtClean="0">
                <a:solidFill>
                  <a:schemeClr val="tx1"/>
                </a:solidFill>
              </a:rPr>
              <a:t>carton</a:t>
            </a:r>
            <a:r>
              <a:rPr lang="es-MX" sz="2400" dirty="0" smtClean="0">
                <a:solidFill>
                  <a:schemeClr val="tx1"/>
                </a:solidFill>
              </a:rPr>
              <a:t> </a:t>
            </a:r>
            <a:r>
              <a:rPr lang="es-MX" sz="2400" dirty="0" smtClean="0">
                <a:solidFill>
                  <a:schemeClr val="tx1"/>
                </a:solidFill>
              </a:rPr>
              <a:t>of milk</a:t>
            </a:r>
            <a:r>
              <a:rPr lang="es-MX" sz="2400" dirty="0" smtClean="0">
                <a:solidFill>
                  <a:schemeClr val="tx1"/>
                </a:solidFill>
              </a:rPr>
              <a:t>. / Escribe frases con los contenedores y los productos, por ejemplo: Una caja de leche.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81158" y="5442857"/>
            <a:ext cx="1176338" cy="580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carton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399528" y="5453328"/>
            <a:ext cx="1176338" cy="580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bottle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038089" y="4645931"/>
            <a:ext cx="1176338" cy="580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cup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059886" y="4746302"/>
            <a:ext cx="903218" cy="580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box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-11567" y="-18143"/>
            <a:ext cx="1176338" cy="580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coffee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405285" y="681"/>
            <a:ext cx="995142" cy="580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pizza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228211" y="184830"/>
            <a:ext cx="995142" cy="580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water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0051137" y="122825"/>
            <a:ext cx="995142" cy="580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milk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0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3201" y="1"/>
            <a:ext cx="11669485" cy="6342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Answer the following questions about yourself. (Yes, I do / No, I </a:t>
            </a:r>
            <a:r>
              <a:rPr lang="es-MX" sz="2800" dirty="0" err="1" smtClean="0">
                <a:solidFill>
                  <a:schemeClr val="tx1"/>
                </a:solidFill>
              </a:rPr>
              <a:t>don’t</a:t>
            </a:r>
            <a:r>
              <a:rPr lang="es-MX" sz="2800" dirty="0" smtClean="0">
                <a:solidFill>
                  <a:schemeClr val="tx1"/>
                </a:solidFill>
              </a:rPr>
              <a:t>) / Contesta las siguientes preguntas con tu información.</a:t>
            </a:r>
            <a:endParaRPr lang="es-MX" sz="2800" dirty="0" smtClean="0">
              <a:solidFill>
                <a:schemeClr val="tx1"/>
              </a:solidFill>
            </a:endParaRPr>
          </a:p>
          <a:p>
            <a:pPr algn="ctr"/>
            <a:endParaRPr lang="es-MX" sz="2800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r>
              <a:rPr lang="es-MX" sz="2800" dirty="0" smtClean="0">
                <a:solidFill>
                  <a:schemeClr val="tx1"/>
                </a:solidFill>
              </a:rPr>
              <a:t>Do you like playing football?</a:t>
            </a:r>
          </a:p>
          <a:p>
            <a:pPr marL="457200" indent="-457200" algn="ctr">
              <a:buAutoNum type="arabicPeriod"/>
            </a:pPr>
            <a:endParaRPr lang="es-MX" sz="2800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r>
              <a:rPr lang="es-MX" sz="2800" dirty="0" smtClean="0">
                <a:solidFill>
                  <a:schemeClr val="tx1"/>
                </a:solidFill>
              </a:rPr>
              <a:t>Do you like jam?</a:t>
            </a:r>
          </a:p>
          <a:p>
            <a:pPr marL="457200" indent="-457200" algn="ctr">
              <a:buAutoNum type="arabicPeriod"/>
            </a:pPr>
            <a:endParaRPr lang="es-MX" sz="2800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r>
              <a:rPr lang="es-MX" sz="2800" dirty="0" smtClean="0">
                <a:solidFill>
                  <a:schemeClr val="tx1"/>
                </a:solidFill>
              </a:rPr>
              <a:t>Do you like roller-skating?</a:t>
            </a:r>
          </a:p>
          <a:p>
            <a:pPr marL="457200" indent="-457200" algn="ctr">
              <a:buAutoNum type="arabicPeriod"/>
            </a:pPr>
            <a:endParaRPr lang="es-MX" sz="2800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r>
              <a:rPr lang="es-MX" sz="2800" dirty="0" smtClean="0">
                <a:solidFill>
                  <a:schemeClr val="tx1"/>
                </a:solidFill>
              </a:rPr>
              <a:t>Do you like beans?</a:t>
            </a:r>
          </a:p>
          <a:p>
            <a:pPr marL="457200" indent="-457200" algn="ctr">
              <a:buAutoNum type="arabicPeriod"/>
            </a:pPr>
            <a:endParaRPr lang="es-MX" sz="2800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r>
              <a:rPr lang="es-MX" sz="2800" dirty="0" smtClean="0">
                <a:solidFill>
                  <a:schemeClr val="tx1"/>
                </a:solidFill>
              </a:rPr>
              <a:t>Do you like studying?</a:t>
            </a:r>
            <a:endParaRPr lang="es-MX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8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9658" y="0"/>
            <a:ext cx="11669485" cy="551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Match the following words with their places</a:t>
            </a:r>
            <a:r>
              <a:rPr lang="es-MX" sz="2400" dirty="0" smtClean="0">
                <a:solidFill>
                  <a:schemeClr val="tx1"/>
                </a:solidFill>
              </a:rPr>
              <a:t>. / Une las siguientes palabras con sus lugares.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474501"/>
            <a:ext cx="2982144" cy="10639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SCHOOL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419770" y="1264802"/>
            <a:ext cx="2772229" cy="10639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PLAYGROUND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799" y="5762172"/>
            <a:ext cx="2982144" cy="10639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SUPERMARKET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419770" y="5762171"/>
            <a:ext cx="2772229" cy="10639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BOOKSTORE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419770" y="3513486"/>
            <a:ext cx="2772229" cy="10639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CINEMA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99" y="3513486"/>
            <a:ext cx="2982144" cy="10639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HOUSE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 rot="1162395">
            <a:off x="3223773" y="2335957"/>
            <a:ext cx="2626543" cy="6588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students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 rot="20990095">
            <a:off x="7321351" y="1373838"/>
            <a:ext cx="1581275" cy="6588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toys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 rot="400290">
            <a:off x="4573957" y="1198284"/>
            <a:ext cx="1581275" cy="6588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books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 rot="20851441">
            <a:off x="6888986" y="5964752"/>
            <a:ext cx="1581275" cy="6588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family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 rot="21349021">
            <a:off x="4540090" y="4474238"/>
            <a:ext cx="1581275" cy="6588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swings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892550" y="5472317"/>
            <a:ext cx="1703099" cy="6588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teacher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 rot="291335">
            <a:off x="6741793" y="2546725"/>
            <a:ext cx="2182591" cy="6588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magazines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 rot="20233837">
            <a:off x="3019113" y="3614751"/>
            <a:ext cx="1703099" cy="6588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screen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 rot="21035185">
            <a:off x="7824567" y="4213455"/>
            <a:ext cx="1279946" cy="6588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food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 rot="1039176">
            <a:off x="2983953" y="5945288"/>
            <a:ext cx="1806009" cy="6588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popcorn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 rot="20730989">
            <a:off x="5888244" y="3586511"/>
            <a:ext cx="1703099" cy="6588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slide</a:t>
            </a:r>
            <a:endParaRPr lang="es-MX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42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202</Words>
  <Application>Microsoft Office PowerPoint</Application>
  <PresentationFormat>Panorámica</PresentationFormat>
  <Paragraphs>59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ALBERTO AVILA TORRES</dc:creator>
  <cp:lastModifiedBy>LUIS ALBERTO AVILA TORRES</cp:lastModifiedBy>
  <cp:revision>2</cp:revision>
  <dcterms:created xsi:type="dcterms:W3CDTF">2021-06-05T00:42:47Z</dcterms:created>
  <dcterms:modified xsi:type="dcterms:W3CDTF">2021-06-05T00:55:48Z</dcterms:modified>
</cp:coreProperties>
</file>