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7" r:id="rId3"/>
    <p:sldId id="283" r:id="rId4"/>
    <p:sldId id="266" r:id="rId5"/>
    <p:sldId id="257" r:id="rId6"/>
    <p:sldId id="258" r:id="rId7"/>
    <p:sldId id="278" r:id="rId8"/>
    <p:sldId id="281" r:id="rId9"/>
    <p:sldId id="267" r:id="rId10"/>
    <p:sldId id="279" r:id="rId11"/>
    <p:sldId id="280" r:id="rId12"/>
    <p:sldId id="282"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FF66CC"/>
    <a:srgbClr val="00FFFF"/>
    <a:srgbClr val="FF9900"/>
    <a:srgbClr val="00FF00"/>
    <a:srgbClr val="FF3399"/>
    <a:srgbClr val="25AB91"/>
    <a:srgbClr val="0066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snapToGrid="0">
      <p:cViewPr varScale="1">
        <p:scale>
          <a:sx n="70" d="100"/>
          <a:sy n="70" d="100"/>
        </p:scale>
        <p:origin x="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a:xfrm>
            <a:off x="1371600" y="4323845"/>
            <a:ext cx="6400800" cy="365125"/>
          </a:xfrm>
        </p:spPr>
        <p:txBody>
          <a:bodyPr/>
          <a:lstStyle/>
          <a:p>
            <a:endParaRPr lang="es-MX"/>
          </a:p>
        </p:txBody>
      </p:sp>
      <p:sp>
        <p:nvSpPr>
          <p:cNvPr id="6" name="Slide Number Placeholder 5"/>
          <p:cNvSpPr>
            <a:spLocks noGrp="1"/>
          </p:cNvSpPr>
          <p:nvPr>
            <p:ph type="sldNum" sz="quarter" idx="12"/>
          </p:nvPr>
        </p:nvSpPr>
        <p:spPr>
          <a:xfrm>
            <a:off x="8077200" y="1430866"/>
            <a:ext cx="2743200"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5822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238558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249392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868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a:xfrm>
            <a:off x="685800" y="378883"/>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003883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A45A546-2D2D-4141-B48A-3D9B39980FEA}" type="datetimeFigureOut">
              <a:rPr lang="es-MX" smtClean="0"/>
              <a:t>27/04/2021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334750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A45A546-2D2D-4141-B48A-3D9B39980FEA}" type="datetimeFigureOut">
              <a:rPr lang="es-MX" smtClean="0"/>
              <a:t>27/04/2021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3170772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872932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a:xfrm>
            <a:off x="685800" y="381000"/>
            <a:ext cx="6991492" cy="36512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65120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36937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a:xfrm>
            <a:off x="685800" y="381001"/>
            <a:ext cx="6991492" cy="36406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254663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02730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A45A546-2D2D-4141-B48A-3D9B39980FEA}" type="datetimeFigureOut">
              <a:rPr lang="es-MX" smtClean="0"/>
              <a:t>27/04/2021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294548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A45A546-2D2D-4141-B48A-3D9B39980FEA}" type="datetimeFigureOut">
              <a:rPr lang="es-MX" smtClean="0"/>
              <a:t>27/04/2021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9374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5A546-2D2D-4141-B48A-3D9B39980FEA}" type="datetimeFigureOut">
              <a:rPr lang="es-MX" smtClean="0"/>
              <a:t>27/04/2021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405251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7119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82497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45A546-2D2D-4141-B48A-3D9B39980FEA}" type="datetimeFigureOut">
              <a:rPr lang="es-MX" smtClean="0"/>
              <a:t>27/04/2021</a:t>
            </a:fld>
            <a:endParaRPr lang="es-MX"/>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FF35F1-36B3-4DFB-9E6E-C941F422CC97}" type="slidenum">
              <a:rPr lang="es-MX" smtClean="0"/>
              <a:t>‹Nº›</a:t>
            </a:fld>
            <a:endParaRPr lang="es-MX"/>
          </a:p>
        </p:txBody>
      </p:sp>
    </p:spTree>
    <p:extLst>
      <p:ext uri="{BB962C8B-B14F-4D97-AF65-F5344CB8AC3E}">
        <p14:creationId xmlns:p14="http://schemas.microsoft.com/office/powerpoint/2010/main" val="158043250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36730" y="832514"/>
            <a:ext cx="11368408" cy="5334498"/>
          </a:xfrm>
        </p:spPr>
        <p:txBody>
          <a:bodyPr>
            <a:normAutofit fontScale="90000"/>
          </a:bodyPr>
          <a:lstStyle/>
          <a:p>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endParaRPr lang="es-MX" dirty="0"/>
          </a:p>
        </p:txBody>
      </p:sp>
      <p:sp>
        <p:nvSpPr>
          <p:cNvPr id="3" name="Subtítulo 2"/>
          <p:cNvSpPr>
            <a:spLocks noGrp="1"/>
          </p:cNvSpPr>
          <p:nvPr>
            <p:ph type="subTitle" idx="1"/>
          </p:nvPr>
        </p:nvSpPr>
        <p:spPr>
          <a:xfrm>
            <a:off x="1256555" y="3384645"/>
            <a:ext cx="8825658" cy="3207224"/>
          </a:xfrm>
        </p:spPr>
        <p:txBody>
          <a:bodyPr>
            <a:normAutofit/>
          </a:bodyPr>
          <a:lstStyle/>
          <a:p>
            <a:r>
              <a:rPr lang="es-MX" dirty="0" smtClean="0"/>
              <a:t> </a:t>
            </a:r>
            <a:endParaRPr lang="es-MX" sz="3800" dirty="0">
              <a:solidFill>
                <a:srgbClr val="00B0F0"/>
              </a:solidFill>
            </a:endParaRPr>
          </a:p>
        </p:txBody>
      </p:sp>
      <p:sp>
        <p:nvSpPr>
          <p:cNvPr id="6" name="Elipse 4"/>
          <p:cNvSpPr/>
          <p:nvPr/>
        </p:nvSpPr>
        <p:spPr>
          <a:xfrm>
            <a:off x="6632234" y="2417432"/>
            <a:ext cx="5432387" cy="3749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MX" sz="6500" kern="1200" dirty="0"/>
          </a:p>
        </p:txBody>
      </p:sp>
      <p:sp>
        <p:nvSpPr>
          <p:cNvPr id="10" name="Rectángulo 9"/>
          <p:cNvSpPr/>
          <p:nvPr/>
        </p:nvSpPr>
        <p:spPr>
          <a:xfrm>
            <a:off x="423083" y="698996"/>
            <a:ext cx="11627892" cy="2862322"/>
          </a:xfrm>
          <a:prstGeom prst="rect">
            <a:avLst/>
          </a:prstGeom>
        </p:spPr>
        <p:txBody>
          <a:bodyPr wrap="square">
            <a:spAutoFit/>
          </a:bodyPr>
          <a:lstStyle/>
          <a:p>
            <a:pPr algn="ctr"/>
            <a:r>
              <a:rPr lang="es-MX" sz="6000" b="1" dirty="0" smtClean="0">
                <a:solidFill>
                  <a:srgbClr val="FFFF00"/>
                </a:solidFill>
                <a:latin typeface="Arial Black" panose="020B0A04020102020204" pitchFamily="34" charset="0"/>
              </a:rPr>
              <a:t>Proyecto </a:t>
            </a:r>
          </a:p>
          <a:p>
            <a:pPr algn="ctr"/>
            <a:r>
              <a:rPr lang="es-MX" sz="6000" b="1" dirty="0" smtClean="0">
                <a:solidFill>
                  <a:srgbClr val="00FFFF"/>
                </a:solidFill>
                <a:latin typeface="Arial Black" panose="020B0A04020102020204" pitchFamily="34" charset="0"/>
              </a:rPr>
              <a:t>“</a:t>
            </a:r>
            <a:r>
              <a:rPr lang="es-MX" sz="6000" b="1" dirty="0">
                <a:solidFill>
                  <a:srgbClr val="00FFFF"/>
                </a:solidFill>
                <a:latin typeface="Arial Black" panose="020B0A04020102020204" pitchFamily="34" charset="0"/>
              </a:rPr>
              <a:t>Quédate a jugar</a:t>
            </a:r>
            <a:r>
              <a:rPr lang="es-MX" sz="6000" b="1" dirty="0" smtClean="0">
                <a:solidFill>
                  <a:srgbClr val="00FFFF"/>
                </a:solidFill>
                <a:latin typeface="Arial Black" panose="020B0A04020102020204" pitchFamily="34" charset="0"/>
              </a:rPr>
              <a:t>”</a:t>
            </a:r>
          </a:p>
          <a:p>
            <a:pPr algn="ctr"/>
            <a:r>
              <a:rPr lang="es-MX" sz="6000" b="1" dirty="0" smtClean="0">
                <a:solidFill>
                  <a:srgbClr val="FF00FF"/>
                </a:solidFill>
                <a:effectLst/>
                <a:latin typeface="Arial Black" panose="020B0A04020102020204" pitchFamily="34" charset="0"/>
              </a:rPr>
              <a:t>Cuarto año </a:t>
            </a:r>
            <a:endParaRPr lang="es-MX" sz="6000" dirty="0">
              <a:solidFill>
                <a:srgbClr val="FF00FF"/>
              </a:solidFill>
              <a:effectLst/>
              <a:latin typeface="Arial Black" panose="020B0A04020102020204" pitchFamily="34" charset="0"/>
            </a:endParaRPr>
          </a:p>
        </p:txBody>
      </p:sp>
      <p:pic>
        <p:nvPicPr>
          <p:cNvPr id="1026" name="Picture 2" descr="Niños jugando al ordenador | Foto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19" y="3587866"/>
            <a:ext cx="8993875" cy="29342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87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2012" y="177422"/>
            <a:ext cx="11464119" cy="2374709"/>
          </a:xfrm>
        </p:spPr>
        <p:txBody>
          <a:bodyPr>
            <a:normAutofit fontScale="92500" lnSpcReduction="20000"/>
          </a:bodyPr>
          <a:lstStyle/>
          <a:p>
            <a:endParaRPr lang="es-ES" dirty="0" smtClean="0"/>
          </a:p>
          <a:p>
            <a:endParaRPr lang="es-ES" dirty="0"/>
          </a:p>
          <a:p>
            <a:pPr marL="0" indent="0" algn="ctr">
              <a:buNone/>
            </a:pPr>
            <a:r>
              <a:rPr lang="es-ES" sz="8000" dirty="0" smtClean="0"/>
              <a:t>                                                       </a:t>
            </a:r>
            <a:r>
              <a:rPr lang="es-ES" sz="8000" b="1" dirty="0" smtClean="0">
                <a:solidFill>
                  <a:srgbClr val="FF3399"/>
                </a:solidFill>
                <a:latin typeface="Arial Black" panose="020B0A04020102020204" pitchFamily="34" charset="0"/>
              </a:rPr>
              <a:t>“Te </a:t>
            </a:r>
            <a:r>
              <a:rPr lang="es-ES" sz="8000" b="1" dirty="0">
                <a:solidFill>
                  <a:srgbClr val="FF3399"/>
                </a:solidFill>
                <a:latin typeface="Arial Black" panose="020B0A04020102020204" pitchFamily="34" charset="0"/>
              </a:rPr>
              <a:t>la </a:t>
            </a:r>
            <a:r>
              <a:rPr lang="es-ES" sz="8000" b="1" dirty="0" smtClean="0">
                <a:solidFill>
                  <a:srgbClr val="FF3399"/>
                </a:solidFill>
                <a:latin typeface="Arial Black" panose="020B0A04020102020204" pitchFamily="34" charset="0"/>
              </a:rPr>
              <a:t>compro”</a:t>
            </a:r>
            <a:endParaRPr lang="es-MX" sz="8000" b="1" dirty="0">
              <a:solidFill>
                <a:srgbClr val="FF3399"/>
              </a:solidFill>
              <a:latin typeface="Arial Black" panose="020B0A04020102020204" pitchFamily="34" charset="0"/>
            </a:endParaRPr>
          </a:p>
          <a:p>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45" y="3057099"/>
            <a:ext cx="10754436" cy="3643952"/>
          </a:xfrm>
          <a:prstGeom prst="ellipse">
            <a:avLst/>
          </a:prstGeom>
          <a:ln>
            <a:noFill/>
          </a:ln>
          <a:effectLst>
            <a:softEdge rad="112500"/>
          </a:effectLst>
        </p:spPr>
      </p:pic>
    </p:spTree>
    <p:extLst>
      <p:ext uri="{BB962C8B-B14F-4D97-AF65-F5344CB8AC3E}">
        <p14:creationId xmlns:p14="http://schemas.microsoft.com/office/powerpoint/2010/main" val="345934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829" y="163774"/>
            <a:ext cx="11846257" cy="6455390"/>
          </a:xfrm>
        </p:spPr>
        <p:txBody>
          <a:bodyPr>
            <a:normAutofit fontScale="92500" lnSpcReduction="10000"/>
          </a:bodyPr>
          <a:lstStyle/>
          <a:p>
            <a:endParaRPr lang="es-MX" dirty="0" smtClean="0"/>
          </a:p>
          <a:p>
            <a:pPr marL="0" indent="0" algn="just">
              <a:buNone/>
            </a:pPr>
            <a:r>
              <a:rPr lang="es-MX" sz="3200" dirty="0">
                <a:solidFill>
                  <a:srgbClr val="FF66CC"/>
                </a:solidFill>
              </a:rPr>
              <a:t>Esta actividad, se realizará, todos los </a:t>
            </a:r>
            <a:r>
              <a:rPr lang="es-MX" sz="3200" dirty="0" smtClean="0">
                <a:solidFill>
                  <a:srgbClr val="FF66CC"/>
                </a:solidFill>
              </a:rPr>
              <a:t>viernes  </a:t>
            </a:r>
            <a:r>
              <a:rPr lang="es-MX" sz="3200" dirty="0">
                <a:solidFill>
                  <a:srgbClr val="FF66CC"/>
                </a:solidFill>
              </a:rPr>
              <a:t>después de la sesión de las 12:00 </a:t>
            </a:r>
            <a:r>
              <a:rPr lang="es-MX" sz="3200" dirty="0" smtClean="0">
                <a:solidFill>
                  <a:srgbClr val="FF66CC"/>
                </a:solidFill>
              </a:rPr>
              <a:t>pm, con una duración de 10 a 15 minutos y   </a:t>
            </a:r>
            <a:r>
              <a:rPr lang="es-MX" sz="3200" dirty="0">
                <a:solidFill>
                  <a:srgbClr val="FF66CC"/>
                </a:solidFill>
              </a:rPr>
              <a:t>durante los meses de abril, mayo y junio. </a:t>
            </a:r>
          </a:p>
          <a:p>
            <a:pPr marL="0" indent="0" algn="just">
              <a:buNone/>
            </a:pPr>
            <a:r>
              <a:rPr lang="es-MX" sz="3200" dirty="0" smtClean="0">
                <a:solidFill>
                  <a:srgbClr val="FFFF00"/>
                </a:solidFill>
              </a:rPr>
              <a:t>Metodología:</a:t>
            </a:r>
          </a:p>
          <a:p>
            <a:pPr marL="0" indent="0" algn="just">
              <a:buNone/>
            </a:pPr>
            <a:r>
              <a:rPr lang="es-MX" sz="3200" dirty="0" smtClean="0">
                <a:solidFill>
                  <a:srgbClr val="00FFFF"/>
                </a:solidFill>
              </a:rPr>
              <a:t>Consiste </a:t>
            </a:r>
            <a:r>
              <a:rPr lang="es-MX" sz="3200" dirty="0">
                <a:solidFill>
                  <a:srgbClr val="00FFFF"/>
                </a:solidFill>
              </a:rPr>
              <a:t>en proporcionar un tema por ejemplo, nombres de personajes de la historia de México, se llevará a cabo una subasta, donde cada alumno dirá un número de cuántos personajes identifica y el alumno que al final dijo el número más alto tendrá que mencionar la cantidad de nombres que dijo sin equivocarse, en caso de no mencionar todas, perderá. Con el desarrollo de este juego se pretende que los alumnos expresen qué saben y construir conocimientos. Del mismo modo reconocer, valorar y comprometerse con el cumplimiento de derechos y obligaciones.</a:t>
            </a:r>
          </a:p>
        </p:txBody>
      </p:sp>
    </p:spTree>
    <p:extLst>
      <p:ext uri="{BB962C8B-B14F-4D97-AF65-F5344CB8AC3E}">
        <p14:creationId xmlns:p14="http://schemas.microsoft.com/office/powerpoint/2010/main" val="259007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364" y="477672"/>
            <a:ext cx="11873552" cy="6045958"/>
          </a:xfrm>
        </p:spPr>
        <p:txBody>
          <a:bodyPr>
            <a:normAutofit fontScale="92500" lnSpcReduction="20000"/>
          </a:bodyPr>
          <a:lstStyle/>
          <a:p>
            <a:pPr marL="0" indent="0">
              <a:buNone/>
            </a:pPr>
            <a:r>
              <a:rPr lang="es-MX" sz="4000" dirty="0" smtClean="0">
                <a:latin typeface="Arial Black" panose="020B0A04020102020204" pitchFamily="34" charset="0"/>
              </a:rPr>
              <a:t>EJEMPLO:</a:t>
            </a:r>
          </a:p>
          <a:p>
            <a:pPr marL="0" indent="0">
              <a:buNone/>
            </a:pPr>
            <a:r>
              <a:rPr lang="es-MX" sz="4000" dirty="0" smtClean="0">
                <a:solidFill>
                  <a:srgbClr val="00FF00"/>
                </a:solidFill>
                <a:latin typeface="Arial Black" panose="020B0A04020102020204" pitchFamily="34" charset="0"/>
              </a:rPr>
              <a:t>PERSONAJES </a:t>
            </a:r>
            <a:r>
              <a:rPr lang="es-MX" sz="4000" dirty="0">
                <a:solidFill>
                  <a:srgbClr val="00FF00"/>
                </a:solidFill>
                <a:latin typeface="Arial Black" panose="020B0A04020102020204" pitchFamily="34" charset="0"/>
              </a:rPr>
              <a:t>DE LA INDEPENDENCIA DE </a:t>
            </a:r>
            <a:r>
              <a:rPr lang="es-MX" sz="4000" dirty="0" smtClean="0">
                <a:solidFill>
                  <a:srgbClr val="00FF00"/>
                </a:solidFill>
                <a:latin typeface="Arial Black" panose="020B0A04020102020204" pitchFamily="34" charset="0"/>
              </a:rPr>
              <a:t>MÉXICO</a:t>
            </a:r>
            <a:endParaRPr lang="es-MX" sz="4000" dirty="0">
              <a:latin typeface="Arial Black" panose="020B0A04020102020204" pitchFamily="34" charset="0"/>
            </a:endParaRPr>
          </a:p>
          <a:p>
            <a:r>
              <a:rPr lang="es-MX" sz="4000" dirty="0">
                <a:latin typeface="Arial Black" panose="020B0A04020102020204" pitchFamily="34" charset="0"/>
              </a:rPr>
              <a:t>Miguel </a:t>
            </a:r>
            <a:r>
              <a:rPr lang="es-MX" sz="4000" dirty="0" smtClean="0">
                <a:latin typeface="Arial Black" panose="020B0A04020102020204" pitchFamily="34" charset="0"/>
              </a:rPr>
              <a:t>Hidalgo</a:t>
            </a:r>
            <a:endParaRPr lang="es-MX" sz="4000" dirty="0">
              <a:latin typeface="Arial Black" panose="020B0A04020102020204" pitchFamily="34" charset="0"/>
            </a:endParaRPr>
          </a:p>
          <a:p>
            <a:r>
              <a:rPr lang="es-MX" sz="4000" dirty="0">
                <a:latin typeface="Arial Black" panose="020B0A04020102020204" pitchFamily="34" charset="0"/>
              </a:rPr>
              <a:t>Josefa </a:t>
            </a:r>
            <a:r>
              <a:rPr lang="es-MX" sz="4000" dirty="0" smtClean="0">
                <a:latin typeface="Arial Black" panose="020B0A04020102020204" pitchFamily="34" charset="0"/>
              </a:rPr>
              <a:t>Ortiz </a:t>
            </a:r>
            <a:r>
              <a:rPr lang="es-MX" sz="4000" dirty="0">
                <a:latin typeface="Arial Black" panose="020B0A04020102020204" pitchFamily="34" charset="0"/>
              </a:rPr>
              <a:t>de Domínguez</a:t>
            </a:r>
          </a:p>
          <a:p>
            <a:r>
              <a:rPr lang="es-MX" sz="4000" dirty="0">
                <a:latin typeface="Arial Black" panose="020B0A04020102020204" pitchFamily="34" charset="0"/>
              </a:rPr>
              <a:t>Ignacio Allende</a:t>
            </a:r>
          </a:p>
          <a:p>
            <a:r>
              <a:rPr lang="es-MX" sz="4000" dirty="0">
                <a:latin typeface="Arial Black" panose="020B0A04020102020204" pitchFamily="34" charset="0"/>
              </a:rPr>
              <a:t>José María Morelos y Pavón</a:t>
            </a:r>
          </a:p>
          <a:p>
            <a:r>
              <a:rPr lang="es-MX" sz="4000" dirty="0">
                <a:solidFill>
                  <a:srgbClr val="FF00FF"/>
                </a:solidFill>
                <a:latin typeface="Arial Black" panose="020B0A04020102020204" pitchFamily="34" charset="0"/>
              </a:rPr>
              <a:t>Vicente Guerrero</a:t>
            </a:r>
          </a:p>
          <a:p>
            <a:r>
              <a:rPr lang="es-MX" sz="4000" dirty="0">
                <a:solidFill>
                  <a:srgbClr val="FF00FF"/>
                </a:solidFill>
                <a:latin typeface="Arial Black" panose="020B0A04020102020204" pitchFamily="34" charset="0"/>
              </a:rPr>
              <a:t>Agustín de Iturbide</a:t>
            </a:r>
          </a:p>
          <a:p>
            <a:r>
              <a:rPr lang="es-MX" sz="4000" dirty="0">
                <a:solidFill>
                  <a:srgbClr val="FF00FF"/>
                </a:solidFill>
                <a:latin typeface="Arial Black" panose="020B0A04020102020204" pitchFamily="34" charset="0"/>
              </a:rPr>
              <a:t>Juan Aldama</a:t>
            </a:r>
          </a:p>
          <a:p>
            <a:r>
              <a:rPr lang="es-MX" sz="4000" dirty="0">
                <a:solidFill>
                  <a:srgbClr val="FF00FF"/>
                </a:solidFill>
                <a:latin typeface="Arial Black" panose="020B0A04020102020204" pitchFamily="34" charset="0"/>
              </a:rPr>
              <a:t>Guadalupe Victoria</a:t>
            </a:r>
          </a:p>
        </p:txBody>
      </p:sp>
    </p:spTree>
    <p:extLst>
      <p:ext uri="{BB962C8B-B14F-4D97-AF65-F5344CB8AC3E}">
        <p14:creationId xmlns:p14="http://schemas.microsoft.com/office/powerpoint/2010/main" val="88504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9307" y="313900"/>
            <a:ext cx="11682484" cy="5813946"/>
          </a:xfrm>
        </p:spPr>
        <p:txBody>
          <a:bodyPr/>
          <a:lstStyle/>
          <a:p>
            <a:endParaRPr lang="es-MX" b="1" dirty="0" smtClean="0"/>
          </a:p>
          <a:p>
            <a:endParaRPr lang="es-MX" b="1" dirty="0"/>
          </a:p>
          <a:p>
            <a:endParaRPr lang="es-MX" b="1" dirty="0" smtClean="0"/>
          </a:p>
          <a:p>
            <a:endParaRPr lang="es-MX" b="1" dirty="0"/>
          </a:p>
          <a:p>
            <a:endParaRPr lang="es-MX" b="1" dirty="0" smtClean="0"/>
          </a:p>
          <a:p>
            <a:pPr marL="0" indent="0">
              <a:buNone/>
            </a:pPr>
            <a:r>
              <a:rPr lang="es-MX" sz="7200" b="1" dirty="0" smtClean="0"/>
              <a:t> </a:t>
            </a:r>
            <a:r>
              <a:rPr lang="es-MX" sz="7200" b="1" dirty="0" smtClean="0">
                <a:solidFill>
                  <a:srgbClr val="00FFFF"/>
                </a:solidFill>
                <a:latin typeface="Arial Black" panose="020B0A04020102020204" pitchFamily="34" charset="0"/>
              </a:rPr>
              <a:t>“</a:t>
            </a:r>
            <a:r>
              <a:rPr lang="es-MX" sz="7200" b="1" dirty="0">
                <a:solidFill>
                  <a:srgbClr val="00FFFF"/>
                </a:solidFill>
                <a:latin typeface="Arial Black" panose="020B0A04020102020204" pitchFamily="34" charset="0"/>
              </a:rPr>
              <a:t>Operación sorpresa”</a:t>
            </a:r>
          </a:p>
          <a:p>
            <a:endParaRPr lang="es-MX" dirty="0"/>
          </a:p>
        </p:txBody>
      </p:sp>
    </p:spTree>
    <p:extLst>
      <p:ext uri="{BB962C8B-B14F-4D97-AF65-F5344CB8AC3E}">
        <p14:creationId xmlns:p14="http://schemas.microsoft.com/office/powerpoint/2010/main" val="138296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4024" y="491319"/>
            <a:ext cx="11382233" cy="6073254"/>
          </a:xfrm>
        </p:spPr>
        <p:txBody>
          <a:bodyPr>
            <a:normAutofit fontScale="92500"/>
          </a:bodyPr>
          <a:lstStyle/>
          <a:p>
            <a:r>
              <a:rPr lang="es-MX" dirty="0">
                <a:solidFill>
                  <a:srgbClr val="00FFFF"/>
                </a:solidFill>
              </a:rPr>
              <a:t>Esta actividad de cálculo mental, se realizará todos días de la semana, durante los meses de abril, mayo y </a:t>
            </a:r>
            <a:r>
              <a:rPr lang="es-MX" dirty="0" smtClean="0">
                <a:solidFill>
                  <a:srgbClr val="00FFFF"/>
                </a:solidFill>
              </a:rPr>
              <a:t>junio, pero también se solicitará el apoyo de docentes extracurriculares.</a:t>
            </a:r>
          </a:p>
          <a:p>
            <a:r>
              <a:rPr lang="es-MX" dirty="0" smtClean="0"/>
              <a:t>Metodología:</a:t>
            </a:r>
          </a:p>
          <a:p>
            <a:pPr algn="just"/>
            <a:r>
              <a:rPr lang="es-MX" dirty="0" smtClean="0">
                <a:solidFill>
                  <a:srgbClr val="FFFF00"/>
                </a:solidFill>
              </a:rPr>
              <a:t>1</a:t>
            </a:r>
            <a:r>
              <a:rPr lang="es-MX" dirty="0">
                <a:solidFill>
                  <a:srgbClr val="FFFF00"/>
                </a:solidFill>
              </a:rPr>
              <a:t>.-El docente titular previamente escribirá una operación en un Power Point</a:t>
            </a:r>
            <a:r>
              <a:rPr lang="es-MX" dirty="0" smtClean="0">
                <a:solidFill>
                  <a:srgbClr val="FFFF00"/>
                </a:solidFill>
              </a:rPr>
              <a:t>., </a:t>
            </a:r>
            <a:r>
              <a:rPr lang="es-MX" dirty="0">
                <a:solidFill>
                  <a:srgbClr val="FFFF00"/>
                </a:solidFill>
              </a:rPr>
              <a:t>para proyectarlo durante su clase en el momento que el considere, si requiere apoyo de un docente extracurricular le enviará el archivo con la operación y le dará la respuesta, en este caso solamente el docente extracurricular informará al titular si el alumno respondió bien o mal, para que el titular lleve su registro.</a:t>
            </a:r>
          </a:p>
          <a:p>
            <a:r>
              <a:rPr lang="es-MX" dirty="0">
                <a:solidFill>
                  <a:srgbClr val="FF00FF"/>
                </a:solidFill>
              </a:rPr>
              <a:t>2.-Durante la clase, ya sea el titular o docente extracurricular, compartirá pantalla para presentar la operación a resolver.</a:t>
            </a:r>
          </a:p>
          <a:p>
            <a:r>
              <a:rPr lang="es-MX" dirty="0">
                <a:solidFill>
                  <a:srgbClr val="00FF00"/>
                </a:solidFill>
              </a:rPr>
              <a:t>3.- De acuerdo al grado del alumno, se le indicarán las operaciones a resolver (Sumas, Restas, </a:t>
            </a:r>
            <a:r>
              <a:rPr lang="es-MX" dirty="0" smtClean="0">
                <a:solidFill>
                  <a:srgbClr val="00FF00"/>
                </a:solidFill>
              </a:rPr>
              <a:t>Multiplicaciones, Divisiones, Reparto</a:t>
            </a:r>
            <a:r>
              <a:rPr lang="es-MX" dirty="0">
                <a:solidFill>
                  <a:srgbClr val="00FF00"/>
                </a:solidFill>
              </a:rPr>
              <a:t>, </a:t>
            </a:r>
            <a:r>
              <a:rPr lang="es-MX" dirty="0" smtClean="0">
                <a:solidFill>
                  <a:srgbClr val="00FF00"/>
                </a:solidFill>
              </a:rPr>
              <a:t>Fracciones y Decimales), </a:t>
            </a:r>
            <a:r>
              <a:rPr lang="es-MX" dirty="0">
                <a:solidFill>
                  <a:srgbClr val="00FF00"/>
                </a:solidFill>
              </a:rPr>
              <a:t>basándonos en los ejercicios que evalúa </a:t>
            </a:r>
            <a:r>
              <a:rPr lang="es-MX" dirty="0" smtClean="0">
                <a:solidFill>
                  <a:srgbClr val="00FF00"/>
                </a:solidFill>
              </a:rPr>
              <a:t>SisAT, </a:t>
            </a:r>
            <a:r>
              <a:rPr lang="es-MX" dirty="0">
                <a:solidFill>
                  <a:srgbClr val="00FF00"/>
                </a:solidFill>
              </a:rPr>
              <a:t>en dicha operación indicará el nombre del alumno (a) que la resolverá, si son niños (as) únicamente o si todos deben contestar. </a:t>
            </a:r>
          </a:p>
          <a:p>
            <a:pPr algn="just"/>
            <a:r>
              <a:rPr lang="es-MX" dirty="0">
                <a:solidFill>
                  <a:srgbClr val="FF9900"/>
                </a:solidFill>
              </a:rPr>
              <a:t>4.- En el caso de que la operación sea dirigida a un alumno en especial tendrá que proporcionar el resultado, si la operación va dirigida a los niños (as) o todos, el que la resuelva correctamente será el que obtiene su participación, el docente registrará los aciertos de los alumnos, en una lista de participación.</a:t>
            </a:r>
          </a:p>
          <a:p>
            <a:endParaRPr lang="es-MX" dirty="0"/>
          </a:p>
        </p:txBody>
      </p:sp>
    </p:spTree>
    <p:extLst>
      <p:ext uri="{BB962C8B-B14F-4D97-AF65-F5344CB8AC3E}">
        <p14:creationId xmlns:p14="http://schemas.microsoft.com/office/powerpoint/2010/main" val="259630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146412"/>
            <a:ext cx="10820400" cy="5072273"/>
          </a:xfrm>
        </p:spPr>
        <p:txBody>
          <a:bodyPr/>
          <a:lstStyle/>
          <a:p>
            <a:pPr lvl="0"/>
            <a:endParaRPr lang="es-MX" dirty="0"/>
          </a:p>
          <a:p>
            <a:endParaRPr lang="es-MX" dirty="0"/>
          </a:p>
        </p:txBody>
      </p:sp>
      <p:sp>
        <p:nvSpPr>
          <p:cNvPr id="8" name="Explosión 2 7"/>
          <p:cNvSpPr/>
          <p:nvPr/>
        </p:nvSpPr>
        <p:spPr>
          <a:xfrm>
            <a:off x="1" y="56289"/>
            <a:ext cx="12134614" cy="6260925"/>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5400" b="1" dirty="0">
                <a:solidFill>
                  <a:schemeClr val="bg1"/>
                </a:solidFill>
                <a:latin typeface="Arial" panose="020B0604020202020204" pitchFamily="34" charset="0"/>
                <a:cs typeface="Arial" panose="020B0604020202020204" pitchFamily="34" charset="0"/>
              </a:rPr>
              <a:t>32:4+22x3-50=</a:t>
            </a:r>
            <a:endParaRPr lang="es-MX" sz="5400"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395785" y="668740"/>
            <a:ext cx="5377218" cy="1015663"/>
          </a:xfrm>
          <a:prstGeom prst="rect">
            <a:avLst/>
          </a:prstGeom>
          <a:noFill/>
        </p:spPr>
        <p:txBody>
          <a:bodyPr wrap="square" rtlCol="0">
            <a:spAutoFit/>
          </a:bodyPr>
          <a:lstStyle/>
          <a:p>
            <a:r>
              <a:rPr lang="es-MX" sz="6000" dirty="0" smtClean="0">
                <a:solidFill>
                  <a:srgbClr val="FFFF00"/>
                </a:solidFill>
              </a:rPr>
              <a:t>EJEMPLOS:</a:t>
            </a:r>
            <a:endParaRPr lang="es-MX" sz="6000" dirty="0">
              <a:solidFill>
                <a:srgbClr val="FFFF00"/>
              </a:solidFill>
            </a:endParaRPr>
          </a:p>
        </p:txBody>
      </p:sp>
    </p:spTree>
    <p:extLst>
      <p:ext uri="{BB962C8B-B14F-4D97-AF65-F5344CB8AC3E}">
        <p14:creationId xmlns:p14="http://schemas.microsoft.com/office/powerpoint/2010/main" val="1397118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4"/>
          <p:cNvSpPr/>
          <p:nvPr/>
        </p:nvSpPr>
        <p:spPr>
          <a:xfrm>
            <a:off x="4854367" y="1557623"/>
            <a:ext cx="4070652" cy="3749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MX" sz="6500" kern="1200" dirty="0"/>
          </a:p>
        </p:txBody>
      </p:sp>
      <p:sp>
        <p:nvSpPr>
          <p:cNvPr id="6" name="Explosión 2 5"/>
          <p:cNvSpPr/>
          <p:nvPr/>
        </p:nvSpPr>
        <p:spPr>
          <a:xfrm>
            <a:off x="1" y="301949"/>
            <a:ext cx="12134614" cy="6260925"/>
          </a:xfrm>
          <a:prstGeom prst="irregularSeal2">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5400" dirty="0">
                <a:latin typeface="Arial" panose="020B0604020202020204" pitchFamily="34" charset="0"/>
                <a:cs typeface="Arial" panose="020B0604020202020204" pitchFamily="34" charset="0"/>
              </a:rPr>
              <a:t>9x5</a:t>
            </a:r>
            <a:r>
              <a:rPr lang="es-MX" sz="5400" dirty="0">
                <a:solidFill>
                  <a:schemeClr val="tx1"/>
                </a:solidFill>
                <a:latin typeface="Arial" panose="020B0604020202020204" pitchFamily="34" charset="0"/>
                <a:cs typeface="Arial" panose="020B0604020202020204" pitchFamily="34" charset="0"/>
              </a:rPr>
              <a:t>-</a:t>
            </a:r>
            <a:r>
              <a:rPr lang="es-MX" sz="5400" dirty="0">
                <a:latin typeface="Arial" panose="020B0604020202020204" pitchFamily="34" charset="0"/>
                <a:cs typeface="Arial" panose="020B0604020202020204" pitchFamily="34" charset="0"/>
              </a:rPr>
              <a:t>25:5+7=</a:t>
            </a:r>
          </a:p>
          <a:p>
            <a:endParaRPr lang="es-MX"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60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ón 2 7"/>
          <p:cNvSpPr/>
          <p:nvPr/>
        </p:nvSpPr>
        <p:spPr>
          <a:xfrm>
            <a:off x="57386" y="370188"/>
            <a:ext cx="12134614" cy="6260925"/>
          </a:xfrm>
          <a:prstGeom prst="irregularSeal2">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b="1" dirty="0">
              <a:solidFill>
                <a:schemeClr val="bg1"/>
              </a:solidFill>
              <a:latin typeface="Arial" panose="020B0604020202020204" pitchFamily="34" charset="0"/>
              <a:cs typeface="Arial" panose="020B0604020202020204" pitchFamily="34" charset="0"/>
            </a:endParaRPr>
          </a:p>
          <a:p>
            <a:pPr algn="ctr"/>
            <a:r>
              <a:rPr lang="es-MX" sz="4400" b="1" dirty="0" smtClean="0">
                <a:solidFill>
                  <a:schemeClr val="bg1"/>
                </a:solidFill>
                <a:latin typeface="Arial" panose="020B0604020202020204" pitchFamily="34" charset="0"/>
                <a:cs typeface="Arial" panose="020B0604020202020204" pitchFamily="34" charset="0"/>
              </a:rPr>
              <a:t>84-30:30-2x10+30</a:t>
            </a:r>
            <a:r>
              <a:rPr lang="es-MX" sz="4400" b="1" dirty="0">
                <a:solidFill>
                  <a:schemeClr val="bg1"/>
                </a:solidFill>
                <a:latin typeface="Arial" panose="020B0604020202020204" pitchFamily="34" charset="0"/>
                <a:cs typeface="Arial" panose="020B0604020202020204" pitchFamily="34" charset="0"/>
              </a:rPr>
              <a:t>=</a:t>
            </a:r>
          </a:p>
          <a:p>
            <a:pPr algn="ctr"/>
            <a:endParaRPr lang="es-MX"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39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4843" y="859810"/>
            <a:ext cx="11274188" cy="2101753"/>
          </a:xfrm>
        </p:spPr>
        <p:txBody>
          <a:bodyPr>
            <a:normAutofit fontScale="92500" lnSpcReduction="10000"/>
          </a:bodyPr>
          <a:lstStyle/>
          <a:p>
            <a:pPr marL="0" indent="0" algn="ctr">
              <a:buNone/>
            </a:pPr>
            <a:endParaRPr lang="es-ES" sz="8000" b="1" dirty="0" smtClean="0">
              <a:solidFill>
                <a:srgbClr val="00FF00"/>
              </a:solidFill>
              <a:latin typeface="Arial Black" panose="020B0A04020102020204" pitchFamily="34" charset="0"/>
              <a:ea typeface="Calibri" panose="020F0502020204030204" pitchFamily="34" charset="0"/>
              <a:cs typeface="Calibri" panose="020F0502020204030204" pitchFamily="34" charset="0"/>
            </a:endParaRPr>
          </a:p>
          <a:p>
            <a:pPr marL="0" indent="0" algn="ctr">
              <a:buNone/>
            </a:pPr>
            <a:r>
              <a:rPr lang="es-ES" sz="8000" b="1" dirty="0" smtClean="0">
                <a:solidFill>
                  <a:srgbClr val="00FF00"/>
                </a:solidFill>
                <a:latin typeface="Arial Black" panose="020B0A04020102020204" pitchFamily="34" charset="0"/>
                <a:ea typeface="Calibri" panose="020F0502020204030204" pitchFamily="34" charset="0"/>
                <a:cs typeface="Calibri" panose="020F0502020204030204" pitchFamily="34" charset="0"/>
              </a:rPr>
              <a:t>“Encadenados”</a:t>
            </a:r>
            <a:endParaRPr lang="es-MX" sz="8000" b="1" dirty="0">
              <a:solidFill>
                <a:srgbClr val="00FF00"/>
              </a:solidFill>
              <a:latin typeface="Arial Black" panose="020B0A04020102020204" pitchFamily="34" charset="0"/>
            </a:endParaRPr>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010" y="3358238"/>
            <a:ext cx="7363853" cy="2543530"/>
          </a:xfrm>
          <a:prstGeom prst="rect">
            <a:avLst/>
          </a:prstGeom>
        </p:spPr>
      </p:pic>
    </p:spTree>
    <p:extLst>
      <p:ext uri="{BB962C8B-B14F-4D97-AF65-F5344CB8AC3E}">
        <p14:creationId xmlns:p14="http://schemas.microsoft.com/office/powerpoint/2010/main" val="193762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9307" y="259307"/>
            <a:ext cx="11464120" cy="6318913"/>
          </a:xfrm>
        </p:spPr>
        <p:txBody>
          <a:bodyPr>
            <a:normAutofit lnSpcReduction="10000"/>
          </a:bodyPr>
          <a:lstStyle/>
          <a:p>
            <a:pPr algn="just"/>
            <a:r>
              <a:rPr lang="es-MX" sz="3200" dirty="0">
                <a:solidFill>
                  <a:srgbClr val="FFFF00"/>
                </a:solidFill>
              </a:rPr>
              <a:t>Esta actividad, se realizará, todos los </a:t>
            </a:r>
            <a:r>
              <a:rPr lang="es-MX" sz="3200" dirty="0" smtClean="0">
                <a:solidFill>
                  <a:srgbClr val="FFFF00"/>
                </a:solidFill>
              </a:rPr>
              <a:t>lunes </a:t>
            </a:r>
            <a:r>
              <a:rPr lang="es-MX" sz="3200" dirty="0">
                <a:solidFill>
                  <a:srgbClr val="FFFF00"/>
                </a:solidFill>
              </a:rPr>
              <a:t>después de la sesión de las 12:00 pm, con una duración de 10 a 15 minutos y   durante los meses de abril, mayo y junio. </a:t>
            </a:r>
          </a:p>
          <a:p>
            <a:pPr algn="just"/>
            <a:endParaRPr lang="es-MX" sz="3200" dirty="0" smtClean="0">
              <a:solidFill>
                <a:srgbClr val="00FF00"/>
              </a:solidFill>
            </a:endParaRPr>
          </a:p>
          <a:p>
            <a:pPr algn="just"/>
            <a:r>
              <a:rPr lang="es-MX" sz="3200" dirty="0" smtClean="0">
                <a:solidFill>
                  <a:srgbClr val="00FF00"/>
                </a:solidFill>
              </a:rPr>
              <a:t>Metodología:</a:t>
            </a:r>
          </a:p>
          <a:p>
            <a:pPr algn="just"/>
            <a:r>
              <a:rPr lang="es-MX" sz="3200" dirty="0" smtClean="0">
                <a:solidFill>
                  <a:srgbClr val="FF66CC"/>
                </a:solidFill>
              </a:rPr>
              <a:t>Consiste </a:t>
            </a:r>
            <a:r>
              <a:rPr lang="es-MX" sz="3200" dirty="0">
                <a:solidFill>
                  <a:srgbClr val="FF66CC"/>
                </a:solidFill>
              </a:rPr>
              <a:t>en que el docente proporcionará una palabra, por ejemplo, Ozono y el alumno que continuará tendrá que decir una palabra que inicie con la última </a:t>
            </a:r>
            <a:r>
              <a:rPr lang="es-MX" sz="3200" dirty="0" smtClean="0">
                <a:solidFill>
                  <a:srgbClr val="FF66CC"/>
                </a:solidFill>
              </a:rPr>
              <a:t>sílaba </a:t>
            </a:r>
            <a:r>
              <a:rPr lang="es-MX" sz="3200" dirty="0">
                <a:solidFill>
                  <a:srgbClr val="FF66CC"/>
                </a:solidFill>
              </a:rPr>
              <a:t>de la palabra antes mencionada y así sucesivamente, esto producirá en nuestros alumnos desarrollar la habilidad de atención, Metacognición y perseverancia, así como el incremento de la diversidad del vocabulario, uso de los signos de puntuación y uso adecuado de reglas ortográficas.</a:t>
            </a:r>
          </a:p>
        </p:txBody>
      </p:sp>
    </p:spTree>
    <p:extLst>
      <p:ext uri="{BB962C8B-B14F-4D97-AF65-F5344CB8AC3E}">
        <p14:creationId xmlns:p14="http://schemas.microsoft.com/office/powerpoint/2010/main" val="205915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272955"/>
            <a:ext cx="11982734" cy="6318913"/>
          </a:xfrm>
        </p:spPr>
        <p:txBody>
          <a:bodyPr>
            <a:normAutofit lnSpcReduction="10000"/>
          </a:bodyPr>
          <a:lstStyle/>
          <a:p>
            <a:endParaRPr lang="es-MX" dirty="0" smtClean="0"/>
          </a:p>
          <a:p>
            <a:pPr marL="0" indent="0">
              <a:buNone/>
            </a:pPr>
            <a:r>
              <a:rPr lang="es-MX" sz="6600" dirty="0" smtClean="0">
                <a:latin typeface="Arial" panose="020B0604020202020204" pitchFamily="34" charset="0"/>
                <a:cs typeface="Arial" panose="020B0604020202020204" pitchFamily="34" charset="0"/>
              </a:rPr>
              <a:t>EJEMPLOS:</a:t>
            </a:r>
          </a:p>
          <a:p>
            <a:r>
              <a:rPr lang="es-MX" sz="8800" dirty="0" err="1" smtClean="0">
                <a:solidFill>
                  <a:srgbClr val="FFFF00"/>
                </a:solidFill>
                <a:latin typeface="Arial" panose="020B0604020202020204" pitchFamily="34" charset="0"/>
                <a:cs typeface="Arial" panose="020B0604020202020204" pitchFamily="34" charset="0"/>
              </a:rPr>
              <a:t>Gat</a:t>
            </a:r>
            <a:r>
              <a:rPr lang="es-MX" sz="8800" dirty="0" err="1" smtClean="0">
                <a:solidFill>
                  <a:srgbClr val="FF00FF"/>
                </a:solidFill>
                <a:latin typeface="Arial" panose="020B0604020202020204" pitchFamily="34" charset="0"/>
                <a:cs typeface="Arial" panose="020B0604020202020204" pitchFamily="34" charset="0"/>
              </a:rPr>
              <a:t>omate</a:t>
            </a:r>
            <a:r>
              <a:rPr lang="es-MX" sz="8800" dirty="0" err="1" smtClean="0">
                <a:solidFill>
                  <a:srgbClr val="0070C0"/>
                </a:solidFill>
                <a:latin typeface="Arial" panose="020B0604020202020204" pitchFamily="34" charset="0"/>
                <a:cs typeface="Arial" panose="020B0604020202020204" pitchFamily="34" charset="0"/>
              </a:rPr>
              <a:t>nedor</a:t>
            </a:r>
            <a:r>
              <a:rPr lang="es-MX" sz="8800" dirty="0" err="1" smtClean="0">
                <a:solidFill>
                  <a:srgbClr val="FF0000"/>
                </a:solidFill>
                <a:latin typeface="Arial" panose="020B0604020202020204" pitchFamily="34" charset="0"/>
                <a:cs typeface="Arial" panose="020B0604020202020204" pitchFamily="34" charset="0"/>
              </a:rPr>
              <a:t>mir</a:t>
            </a:r>
            <a:endParaRPr lang="es-MX" sz="8800" dirty="0" smtClean="0">
              <a:solidFill>
                <a:srgbClr val="FF0000"/>
              </a:solidFill>
              <a:latin typeface="Arial" panose="020B0604020202020204" pitchFamily="34" charset="0"/>
              <a:cs typeface="Arial" panose="020B0604020202020204" pitchFamily="34" charset="0"/>
            </a:endParaRPr>
          </a:p>
          <a:p>
            <a:r>
              <a:rPr lang="es-MX" sz="8800" dirty="0" err="1" smtClean="0">
                <a:solidFill>
                  <a:srgbClr val="9900FF"/>
                </a:solidFill>
                <a:latin typeface="Arial" panose="020B0604020202020204" pitchFamily="34" charset="0"/>
                <a:cs typeface="Arial" panose="020B0604020202020204" pitchFamily="34" charset="0"/>
              </a:rPr>
              <a:t>Ángel</a:t>
            </a:r>
            <a:r>
              <a:rPr lang="es-MX" sz="8800" dirty="0" err="1" smtClean="0">
                <a:solidFill>
                  <a:srgbClr val="FF9900"/>
                </a:solidFill>
                <a:latin typeface="Arial" panose="020B0604020202020204" pitchFamily="34" charset="0"/>
                <a:cs typeface="Arial" panose="020B0604020202020204" pitchFamily="34" charset="0"/>
              </a:rPr>
              <a:t>atina</a:t>
            </a:r>
            <a:r>
              <a:rPr lang="es-MX" sz="8800" dirty="0" err="1" smtClean="0">
                <a:solidFill>
                  <a:srgbClr val="00B0F0"/>
                </a:solidFill>
                <a:latin typeface="Arial" panose="020B0604020202020204" pitchFamily="34" charset="0"/>
                <a:cs typeface="Arial" panose="020B0604020202020204" pitchFamily="34" charset="0"/>
              </a:rPr>
              <a:t>dar</a:t>
            </a:r>
            <a:r>
              <a:rPr lang="es-MX" sz="8800" dirty="0" err="1" smtClean="0">
                <a:solidFill>
                  <a:srgbClr val="FF3399"/>
                </a:solidFill>
                <a:latin typeface="Arial" panose="020B0604020202020204" pitchFamily="34" charset="0"/>
                <a:cs typeface="Arial" panose="020B0604020202020204" pitchFamily="34" charset="0"/>
              </a:rPr>
              <a:t>do</a:t>
            </a:r>
            <a:r>
              <a:rPr lang="es-MX" sz="8800" dirty="0" err="1" smtClean="0">
                <a:solidFill>
                  <a:srgbClr val="FFFF00"/>
                </a:solidFill>
                <a:latin typeface="Arial" panose="020B0604020202020204" pitchFamily="34" charset="0"/>
                <a:cs typeface="Arial" panose="020B0604020202020204" pitchFamily="34" charset="0"/>
              </a:rPr>
              <a:t>mingo</a:t>
            </a:r>
            <a:endParaRPr lang="es-MX" sz="8800" dirty="0">
              <a:solidFill>
                <a:srgbClr val="FFFF00"/>
              </a:solidFill>
              <a:latin typeface="Arial" panose="020B0604020202020204" pitchFamily="34" charset="0"/>
              <a:cs typeface="Arial" panose="020B0604020202020204" pitchFamily="34" charset="0"/>
            </a:endParaRPr>
          </a:p>
          <a:p>
            <a:r>
              <a:rPr lang="es-MX" sz="8800" dirty="0" err="1" smtClean="0">
                <a:solidFill>
                  <a:schemeClr val="accent3">
                    <a:lumMod val="75000"/>
                  </a:schemeClr>
                </a:solidFill>
                <a:latin typeface="Arial" panose="020B0604020202020204" pitchFamily="34" charset="0"/>
                <a:cs typeface="Arial" panose="020B0604020202020204" pitchFamily="34" charset="0"/>
              </a:rPr>
              <a:t>Gent</a:t>
            </a:r>
            <a:r>
              <a:rPr lang="es-MX" sz="8800" dirty="0" err="1" smtClean="0">
                <a:solidFill>
                  <a:srgbClr val="00FFFF"/>
                </a:solidFill>
                <a:latin typeface="Arial" panose="020B0604020202020204" pitchFamily="34" charset="0"/>
                <a:cs typeface="Arial" panose="020B0604020202020204" pitchFamily="34" charset="0"/>
              </a:rPr>
              <a:t>elefón</a:t>
            </a:r>
            <a:r>
              <a:rPr lang="es-MX" sz="8800" dirty="0" err="1" smtClean="0">
                <a:solidFill>
                  <a:srgbClr val="FFFF00"/>
                </a:solidFill>
                <a:latin typeface="Arial" panose="020B0604020202020204" pitchFamily="34" charset="0"/>
                <a:cs typeface="Arial" panose="020B0604020202020204" pitchFamily="34" charset="0"/>
              </a:rPr>
              <a:t>orma</a:t>
            </a:r>
            <a:r>
              <a:rPr lang="es-MX" sz="8800" dirty="0" err="1" smtClean="0">
                <a:solidFill>
                  <a:srgbClr val="00FF00"/>
                </a:solidFill>
                <a:latin typeface="Arial" panose="020B0604020202020204" pitchFamily="34" charset="0"/>
                <a:cs typeface="Arial" panose="020B0604020202020204" pitchFamily="34" charset="0"/>
              </a:rPr>
              <a:t>ñana</a:t>
            </a:r>
            <a:endParaRPr lang="es-MX" sz="8800" dirty="0">
              <a:solidFill>
                <a:srgbClr val="00FF00"/>
              </a:solidFill>
              <a:latin typeface="Arial" panose="020B0604020202020204" pitchFamily="34" charset="0"/>
              <a:cs typeface="Arial" panose="020B0604020202020204" pitchFamily="34" charset="0"/>
            </a:endParaRPr>
          </a:p>
          <a:p>
            <a:r>
              <a:rPr lang="es-MX" sz="8000" dirty="0" err="1" smtClean="0">
                <a:solidFill>
                  <a:srgbClr val="00FF00"/>
                </a:solidFill>
                <a:latin typeface="Arial" panose="020B0604020202020204" pitchFamily="34" charset="0"/>
                <a:cs typeface="Arial" panose="020B0604020202020204" pitchFamily="34" charset="0"/>
              </a:rPr>
              <a:t>Cantar</a:t>
            </a:r>
            <a:r>
              <a:rPr lang="es-MX" sz="8000" dirty="0" err="1" smtClean="0">
                <a:solidFill>
                  <a:srgbClr val="0066FF"/>
                </a:solidFill>
                <a:latin typeface="Arial" panose="020B0604020202020204" pitchFamily="34" charset="0"/>
                <a:cs typeface="Arial" panose="020B0604020202020204" pitchFamily="34" charset="0"/>
              </a:rPr>
              <a:t>tamudo</a:t>
            </a:r>
            <a:r>
              <a:rPr lang="es-MX" sz="8000" dirty="0" err="1" smtClean="0">
                <a:solidFill>
                  <a:srgbClr val="FF0000"/>
                </a:solidFill>
                <a:latin typeface="Arial" panose="020B0604020202020204" pitchFamily="34" charset="0"/>
                <a:cs typeface="Arial" panose="020B0604020202020204" pitchFamily="34" charset="0"/>
              </a:rPr>
              <a:t>nc</a:t>
            </a:r>
            <a:r>
              <a:rPr lang="es-MX" sz="8000" dirty="0" err="1" smtClean="0">
                <a:solidFill>
                  <a:srgbClr val="00FFFF"/>
                </a:solidFill>
                <a:latin typeface="Arial" panose="020B0604020202020204" pitchFamily="34" charset="0"/>
                <a:cs typeface="Arial" panose="020B0604020202020204" pitchFamily="34" charset="0"/>
              </a:rPr>
              <a:t>ellanta</a:t>
            </a:r>
            <a:endParaRPr lang="es-MX" sz="8000" dirty="0">
              <a:solidFill>
                <a:srgbClr val="00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89453"/>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708</TotalTime>
  <Words>582</Words>
  <Application>Microsoft Office PowerPoint</Application>
  <PresentationFormat>Panorámica</PresentationFormat>
  <Paragraphs>51</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Arial Black</vt:lpstr>
      <vt:lpstr>Calibri</vt:lpstr>
      <vt:lpstr>Century Gothic</vt:lpstr>
      <vt:lpstr>Estela de condensación</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Còmo hablar con los alumnos</dc:title>
  <dc:creator>Liceo del Sur</dc:creator>
  <cp:lastModifiedBy>Gonzalo</cp:lastModifiedBy>
  <cp:revision>66</cp:revision>
  <dcterms:created xsi:type="dcterms:W3CDTF">2021-03-02T20:14:38Z</dcterms:created>
  <dcterms:modified xsi:type="dcterms:W3CDTF">2021-04-27T18:04:24Z</dcterms:modified>
</cp:coreProperties>
</file>