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0" r:id="rId3"/>
    <p:sldId id="269"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4660"/>
  </p:normalViewPr>
  <p:slideViewPr>
    <p:cSldViewPr snapToGrid="0">
      <p:cViewPr varScale="1">
        <p:scale>
          <a:sx n="61" d="100"/>
          <a:sy n="61" d="100"/>
        </p:scale>
        <p:origin x="7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3BF2D2-3BD3-4526-A493-6F40168C50F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D6A0D21-B288-4A0B-A29D-F328AF0BB48E}">
      <dgm:prSet/>
      <dgm:spPr/>
      <dgm:t>
        <a:bodyPr/>
        <a:lstStyle/>
        <a:p>
          <a:r>
            <a:rPr lang="es-MX"/>
            <a:t>Oír: Percibir una cosa por medio del sentido del oído.</a:t>
          </a:r>
          <a:endParaRPr lang="en-US"/>
        </a:p>
      </dgm:t>
    </dgm:pt>
    <dgm:pt modelId="{9CAE28A3-2C6B-401B-93AA-48DB55D51CE0}" type="parTrans" cxnId="{D50E78E7-4751-4810-9BD1-B57911D8A4F9}">
      <dgm:prSet/>
      <dgm:spPr/>
      <dgm:t>
        <a:bodyPr/>
        <a:lstStyle/>
        <a:p>
          <a:endParaRPr lang="en-US"/>
        </a:p>
      </dgm:t>
    </dgm:pt>
    <dgm:pt modelId="{805CE2F1-A811-4FD0-9C72-6FDA5D75D50C}" type="sibTrans" cxnId="{D50E78E7-4751-4810-9BD1-B57911D8A4F9}">
      <dgm:prSet/>
      <dgm:spPr/>
      <dgm:t>
        <a:bodyPr/>
        <a:lstStyle/>
        <a:p>
          <a:endParaRPr lang="en-US"/>
        </a:p>
      </dgm:t>
    </dgm:pt>
    <dgm:pt modelId="{63760DB7-D8D7-42AE-A96A-E6BBC26152FC}">
      <dgm:prSet/>
      <dgm:spPr/>
      <dgm:t>
        <a:bodyPr/>
        <a:lstStyle/>
        <a:p>
          <a:r>
            <a:rPr lang="es-MX"/>
            <a:t>Escuchar: Prestar atención a lo que uno oye.</a:t>
          </a:r>
          <a:endParaRPr lang="en-US"/>
        </a:p>
      </dgm:t>
    </dgm:pt>
    <dgm:pt modelId="{2A38E0E4-1A1F-45EE-8FCA-E8CC2F04F242}" type="parTrans" cxnId="{5C45D374-C141-4ABA-B015-96A18CAE109A}">
      <dgm:prSet/>
      <dgm:spPr/>
      <dgm:t>
        <a:bodyPr/>
        <a:lstStyle/>
        <a:p>
          <a:endParaRPr lang="en-US"/>
        </a:p>
      </dgm:t>
    </dgm:pt>
    <dgm:pt modelId="{983C7C4E-BBC7-4126-B14F-0D05EB863C44}" type="sibTrans" cxnId="{5C45D374-C141-4ABA-B015-96A18CAE109A}">
      <dgm:prSet/>
      <dgm:spPr/>
      <dgm:t>
        <a:bodyPr/>
        <a:lstStyle/>
        <a:p>
          <a:endParaRPr lang="en-US"/>
        </a:p>
      </dgm:t>
    </dgm:pt>
    <dgm:pt modelId="{CD9B332B-8140-4A94-8590-56239B51B335}" type="pres">
      <dgm:prSet presAssocID="{593BF2D2-3BD3-4526-A493-6F40168C50F0}" presName="root" presStyleCnt="0">
        <dgm:presLayoutVars>
          <dgm:dir/>
          <dgm:resizeHandles val="exact"/>
        </dgm:presLayoutVars>
      </dgm:prSet>
      <dgm:spPr/>
    </dgm:pt>
    <dgm:pt modelId="{F506495A-F5E4-4939-8434-56F48F63193A}" type="pres">
      <dgm:prSet presAssocID="{5D6A0D21-B288-4A0B-A29D-F328AF0BB48E}" presName="compNode" presStyleCnt="0"/>
      <dgm:spPr/>
    </dgm:pt>
    <dgm:pt modelId="{D2B7C607-1592-4978-B483-24A4E0BA7F83}" type="pres">
      <dgm:prSet presAssocID="{5D6A0D21-B288-4A0B-A29D-F328AF0BB48E}" presName="bgRect" presStyleLbl="bgShp" presStyleIdx="0" presStyleCnt="2"/>
      <dgm:spPr/>
    </dgm:pt>
    <dgm:pt modelId="{91153D53-9FF0-4752-8E1F-D56CEC56B85D}" type="pres">
      <dgm:prSet presAssocID="{5D6A0D21-B288-4A0B-A29D-F328AF0BB48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reja"/>
        </a:ext>
      </dgm:extLst>
    </dgm:pt>
    <dgm:pt modelId="{CD15374B-3663-4CEB-82AE-81EA3D495BC1}" type="pres">
      <dgm:prSet presAssocID="{5D6A0D21-B288-4A0B-A29D-F328AF0BB48E}" presName="spaceRect" presStyleCnt="0"/>
      <dgm:spPr/>
    </dgm:pt>
    <dgm:pt modelId="{BD12FFC6-AD58-4CA1-873D-0A8B69321E53}" type="pres">
      <dgm:prSet presAssocID="{5D6A0D21-B288-4A0B-A29D-F328AF0BB48E}" presName="parTx" presStyleLbl="revTx" presStyleIdx="0" presStyleCnt="2">
        <dgm:presLayoutVars>
          <dgm:chMax val="0"/>
          <dgm:chPref val="0"/>
        </dgm:presLayoutVars>
      </dgm:prSet>
      <dgm:spPr/>
    </dgm:pt>
    <dgm:pt modelId="{B8617896-DDC5-4073-87AD-FD1722F32E8D}" type="pres">
      <dgm:prSet presAssocID="{805CE2F1-A811-4FD0-9C72-6FDA5D75D50C}" presName="sibTrans" presStyleCnt="0"/>
      <dgm:spPr/>
    </dgm:pt>
    <dgm:pt modelId="{072373C9-3FD9-42CB-A6A5-14B9878388EE}" type="pres">
      <dgm:prSet presAssocID="{63760DB7-D8D7-42AE-A96A-E6BBC26152FC}" presName="compNode" presStyleCnt="0"/>
      <dgm:spPr/>
    </dgm:pt>
    <dgm:pt modelId="{9F0449DC-B1CB-4F91-8566-228C97355356}" type="pres">
      <dgm:prSet presAssocID="{63760DB7-D8D7-42AE-A96A-E6BBC26152FC}" presName="bgRect" presStyleLbl="bgShp" presStyleIdx="1" presStyleCnt="2"/>
      <dgm:spPr/>
    </dgm:pt>
    <dgm:pt modelId="{144A296A-EC08-410C-B2E4-36902A74340C}" type="pres">
      <dgm:prSet presAssocID="{63760DB7-D8D7-42AE-A96A-E6BBC26152F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rdo"/>
        </a:ext>
      </dgm:extLst>
    </dgm:pt>
    <dgm:pt modelId="{FA6B3483-126D-48F3-89AD-990828C4A8A4}" type="pres">
      <dgm:prSet presAssocID="{63760DB7-D8D7-42AE-A96A-E6BBC26152FC}" presName="spaceRect" presStyleCnt="0"/>
      <dgm:spPr/>
    </dgm:pt>
    <dgm:pt modelId="{26C77E2D-44A0-4F09-B015-9CD49357A92D}" type="pres">
      <dgm:prSet presAssocID="{63760DB7-D8D7-42AE-A96A-E6BBC26152FC}" presName="parTx" presStyleLbl="revTx" presStyleIdx="1" presStyleCnt="2">
        <dgm:presLayoutVars>
          <dgm:chMax val="0"/>
          <dgm:chPref val="0"/>
        </dgm:presLayoutVars>
      </dgm:prSet>
      <dgm:spPr/>
    </dgm:pt>
  </dgm:ptLst>
  <dgm:cxnLst>
    <dgm:cxn modelId="{2C794B07-B918-4F8A-AAFC-B2CD88194065}" type="presOf" srcId="{63760DB7-D8D7-42AE-A96A-E6BBC26152FC}" destId="{26C77E2D-44A0-4F09-B015-9CD49357A92D}" srcOrd="0" destOrd="0" presId="urn:microsoft.com/office/officeart/2018/2/layout/IconVerticalSolidList"/>
    <dgm:cxn modelId="{5C45D374-C141-4ABA-B015-96A18CAE109A}" srcId="{593BF2D2-3BD3-4526-A493-6F40168C50F0}" destId="{63760DB7-D8D7-42AE-A96A-E6BBC26152FC}" srcOrd="1" destOrd="0" parTransId="{2A38E0E4-1A1F-45EE-8FCA-E8CC2F04F242}" sibTransId="{983C7C4E-BBC7-4126-B14F-0D05EB863C44}"/>
    <dgm:cxn modelId="{672E5778-DB7E-424C-8BB3-67F0C161EC80}" type="presOf" srcId="{5D6A0D21-B288-4A0B-A29D-F328AF0BB48E}" destId="{BD12FFC6-AD58-4CA1-873D-0A8B69321E53}" srcOrd="0" destOrd="0" presId="urn:microsoft.com/office/officeart/2018/2/layout/IconVerticalSolidList"/>
    <dgm:cxn modelId="{E967B4C9-3BB4-4F31-9B61-24C246894581}" type="presOf" srcId="{593BF2D2-3BD3-4526-A493-6F40168C50F0}" destId="{CD9B332B-8140-4A94-8590-56239B51B335}" srcOrd="0" destOrd="0" presId="urn:microsoft.com/office/officeart/2018/2/layout/IconVerticalSolidList"/>
    <dgm:cxn modelId="{D50E78E7-4751-4810-9BD1-B57911D8A4F9}" srcId="{593BF2D2-3BD3-4526-A493-6F40168C50F0}" destId="{5D6A0D21-B288-4A0B-A29D-F328AF0BB48E}" srcOrd="0" destOrd="0" parTransId="{9CAE28A3-2C6B-401B-93AA-48DB55D51CE0}" sibTransId="{805CE2F1-A811-4FD0-9C72-6FDA5D75D50C}"/>
    <dgm:cxn modelId="{361C8B37-B7F4-4D5B-BA97-B38DD0DFA407}" type="presParOf" srcId="{CD9B332B-8140-4A94-8590-56239B51B335}" destId="{F506495A-F5E4-4939-8434-56F48F63193A}" srcOrd="0" destOrd="0" presId="urn:microsoft.com/office/officeart/2018/2/layout/IconVerticalSolidList"/>
    <dgm:cxn modelId="{86DC67E9-5D86-4F67-B78E-2C697AD640FF}" type="presParOf" srcId="{F506495A-F5E4-4939-8434-56F48F63193A}" destId="{D2B7C607-1592-4978-B483-24A4E0BA7F83}" srcOrd="0" destOrd="0" presId="urn:microsoft.com/office/officeart/2018/2/layout/IconVerticalSolidList"/>
    <dgm:cxn modelId="{827F9F65-761B-4621-B48E-B7163DFCAC16}" type="presParOf" srcId="{F506495A-F5E4-4939-8434-56F48F63193A}" destId="{91153D53-9FF0-4752-8E1F-D56CEC56B85D}" srcOrd="1" destOrd="0" presId="urn:microsoft.com/office/officeart/2018/2/layout/IconVerticalSolidList"/>
    <dgm:cxn modelId="{0DEA6748-58DD-4005-A0AC-D25942844E35}" type="presParOf" srcId="{F506495A-F5E4-4939-8434-56F48F63193A}" destId="{CD15374B-3663-4CEB-82AE-81EA3D495BC1}" srcOrd="2" destOrd="0" presId="urn:microsoft.com/office/officeart/2018/2/layout/IconVerticalSolidList"/>
    <dgm:cxn modelId="{530B7F87-64B2-4C1A-B618-AC31C69CE1F9}" type="presParOf" srcId="{F506495A-F5E4-4939-8434-56F48F63193A}" destId="{BD12FFC6-AD58-4CA1-873D-0A8B69321E53}" srcOrd="3" destOrd="0" presId="urn:microsoft.com/office/officeart/2018/2/layout/IconVerticalSolidList"/>
    <dgm:cxn modelId="{309E32A8-5458-49C2-BAB3-5D4DDB28C0C3}" type="presParOf" srcId="{CD9B332B-8140-4A94-8590-56239B51B335}" destId="{B8617896-DDC5-4073-87AD-FD1722F32E8D}" srcOrd="1" destOrd="0" presId="urn:microsoft.com/office/officeart/2018/2/layout/IconVerticalSolidList"/>
    <dgm:cxn modelId="{80CEE853-356A-425F-A474-DE2194033E5D}" type="presParOf" srcId="{CD9B332B-8140-4A94-8590-56239B51B335}" destId="{072373C9-3FD9-42CB-A6A5-14B9878388EE}" srcOrd="2" destOrd="0" presId="urn:microsoft.com/office/officeart/2018/2/layout/IconVerticalSolidList"/>
    <dgm:cxn modelId="{F88F50EB-D2D0-4A50-96E5-9EEB24218299}" type="presParOf" srcId="{072373C9-3FD9-42CB-A6A5-14B9878388EE}" destId="{9F0449DC-B1CB-4F91-8566-228C97355356}" srcOrd="0" destOrd="0" presId="urn:microsoft.com/office/officeart/2018/2/layout/IconVerticalSolidList"/>
    <dgm:cxn modelId="{F844F580-CEEC-49E4-A116-FE6A99603707}" type="presParOf" srcId="{072373C9-3FD9-42CB-A6A5-14B9878388EE}" destId="{144A296A-EC08-410C-B2E4-36902A74340C}" srcOrd="1" destOrd="0" presId="urn:microsoft.com/office/officeart/2018/2/layout/IconVerticalSolidList"/>
    <dgm:cxn modelId="{7E8D46FC-67DF-45C8-B6AB-7DC786D08C5D}" type="presParOf" srcId="{072373C9-3FD9-42CB-A6A5-14B9878388EE}" destId="{FA6B3483-126D-48F3-89AD-990828C4A8A4}" srcOrd="2" destOrd="0" presId="urn:microsoft.com/office/officeart/2018/2/layout/IconVerticalSolidList"/>
    <dgm:cxn modelId="{B6B27299-C2C9-4962-9B9B-4E786F1E3FEC}" type="presParOf" srcId="{072373C9-3FD9-42CB-A6A5-14B9878388EE}" destId="{26C77E2D-44A0-4F09-B015-9CD49357A9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7C607-1592-4978-B483-24A4E0BA7F83}">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53D53-9FF0-4752-8E1F-D56CEC56B85D}">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12FFC6-AD58-4CA1-873D-0A8B69321E53}">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s-MX" sz="2500" kern="1200"/>
            <a:t>Oír: Percibir una cosa por medio del sentido del oído.</a:t>
          </a:r>
          <a:endParaRPr lang="en-US" sz="2500" kern="1200"/>
        </a:p>
      </dsp:txBody>
      <dsp:txXfrm>
        <a:off x="2039300" y="956381"/>
        <a:ext cx="4474303" cy="1765627"/>
      </dsp:txXfrm>
    </dsp:sp>
    <dsp:sp modelId="{9F0449DC-B1CB-4F91-8566-228C97355356}">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A296A-EC08-410C-B2E4-36902A74340C}">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C77E2D-44A0-4F09-B015-9CD49357A92D}">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s-MX" sz="2500" kern="1200"/>
            <a:t>Escuchar: Prestar atención a lo que uno oye.</a:t>
          </a:r>
          <a:endParaRPr lang="en-US" sz="2500" kern="1200"/>
        </a:p>
      </dsp:txBody>
      <dsp:txXfrm>
        <a:off x="2039300" y="3163416"/>
        <a:ext cx="4474303" cy="17656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D9E8720-418E-4564-93CF-6932B74751A3}" type="datetimeFigureOut">
              <a:rPr lang="es-MX" smtClean="0"/>
              <a:t>21/08/2020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596EC4-984C-4E26-88AE-CEBFCB44C25A}" type="slidenum">
              <a:rPr lang="es-MX" smtClean="0"/>
              <a:t>‹Nº›</a:t>
            </a:fld>
            <a:endParaRPr lang="es-MX"/>
          </a:p>
        </p:txBody>
      </p:sp>
    </p:spTree>
    <p:extLst>
      <p:ext uri="{BB962C8B-B14F-4D97-AF65-F5344CB8AC3E}">
        <p14:creationId xmlns:p14="http://schemas.microsoft.com/office/powerpoint/2010/main" val="2437960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9E8720-418E-4564-93CF-6932B74751A3}" type="datetimeFigureOut">
              <a:rPr lang="es-MX" smtClean="0"/>
              <a:t>21/08/2020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596EC4-984C-4E26-88AE-CEBFCB44C25A}" type="slidenum">
              <a:rPr lang="es-MX" smtClean="0"/>
              <a:t>‹Nº›</a:t>
            </a:fld>
            <a:endParaRPr lang="es-MX"/>
          </a:p>
        </p:txBody>
      </p:sp>
    </p:spTree>
    <p:extLst>
      <p:ext uri="{BB962C8B-B14F-4D97-AF65-F5344CB8AC3E}">
        <p14:creationId xmlns:p14="http://schemas.microsoft.com/office/powerpoint/2010/main" val="959941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9E8720-418E-4564-93CF-6932B74751A3}" type="datetimeFigureOut">
              <a:rPr lang="es-MX" smtClean="0"/>
              <a:t>21/08/2020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596EC4-984C-4E26-88AE-CEBFCB44C25A}" type="slidenum">
              <a:rPr lang="es-MX" smtClean="0"/>
              <a:t>‹Nº›</a:t>
            </a:fld>
            <a:endParaRPr lang="es-MX"/>
          </a:p>
        </p:txBody>
      </p:sp>
    </p:spTree>
    <p:extLst>
      <p:ext uri="{BB962C8B-B14F-4D97-AF65-F5344CB8AC3E}">
        <p14:creationId xmlns:p14="http://schemas.microsoft.com/office/powerpoint/2010/main" val="222428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9E8720-418E-4564-93CF-6932B74751A3}" type="datetimeFigureOut">
              <a:rPr lang="es-MX" smtClean="0"/>
              <a:t>21/08/2020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596EC4-984C-4E26-88AE-CEBFCB44C25A}" type="slidenum">
              <a:rPr lang="es-MX" smtClean="0"/>
              <a:t>‹Nº›</a:t>
            </a:fld>
            <a:endParaRPr lang="es-MX"/>
          </a:p>
        </p:txBody>
      </p:sp>
    </p:spTree>
    <p:extLst>
      <p:ext uri="{BB962C8B-B14F-4D97-AF65-F5344CB8AC3E}">
        <p14:creationId xmlns:p14="http://schemas.microsoft.com/office/powerpoint/2010/main" val="217321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D9E8720-418E-4564-93CF-6932B74751A3}" type="datetimeFigureOut">
              <a:rPr lang="es-MX" smtClean="0"/>
              <a:t>21/08/2020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8596EC4-984C-4E26-88AE-CEBFCB44C25A}" type="slidenum">
              <a:rPr lang="es-MX" smtClean="0"/>
              <a:t>‹Nº›</a:t>
            </a:fld>
            <a:endParaRPr lang="es-MX"/>
          </a:p>
        </p:txBody>
      </p:sp>
    </p:spTree>
    <p:extLst>
      <p:ext uri="{BB962C8B-B14F-4D97-AF65-F5344CB8AC3E}">
        <p14:creationId xmlns:p14="http://schemas.microsoft.com/office/powerpoint/2010/main" val="4116198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D9E8720-418E-4564-93CF-6932B74751A3}" type="datetimeFigureOut">
              <a:rPr lang="es-MX" smtClean="0"/>
              <a:t>21/08/2020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8596EC4-984C-4E26-88AE-CEBFCB44C25A}" type="slidenum">
              <a:rPr lang="es-MX" smtClean="0"/>
              <a:t>‹Nº›</a:t>
            </a:fld>
            <a:endParaRPr lang="es-MX"/>
          </a:p>
        </p:txBody>
      </p:sp>
    </p:spTree>
    <p:extLst>
      <p:ext uri="{BB962C8B-B14F-4D97-AF65-F5344CB8AC3E}">
        <p14:creationId xmlns:p14="http://schemas.microsoft.com/office/powerpoint/2010/main" val="133785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D9E8720-418E-4564-93CF-6932B74751A3}" type="datetimeFigureOut">
              <a:rPr lang="es-MX" smtClean="0"/>
              <a:t>21/08/2020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8596EC4-984C-4E26-88AE-CEBFCB44C25A}" type="slidenum">
              <a:rPr lang="es-MX" smtClean="0"/>
              <a:t>‹Nº›</a:t>
            </a:fld>
            <a:endParaRPr lang="es-MX"/>
          </a:p>
        </p:txBody>
      </p:sp>
    </p:spTree>
    <p:extLst>
      <p:ext uri="{BB962C8B-B14F-4D97-AF65-F5344CB8AC3E}">
        <p14:creationId xmlns:p14="http://schemas.microsoft.com/office/powerpoint/2010/main" val="105408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D9E8720-418E-4564-93CF-6932B74751A3}" type="datetimeFigureOut">
              <a:rPr lang="es-MX" smtClean="0"/>
              <a:t>21/08/2020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8596EC4-984C-4E26-88AE-CEBFCB44C25A}" type="slidenum">
              <a:rPr lang="es-MX" smtClean="0"/>
              <a:t>‹Nº›</a:t>
            </a:fld>
            <a:endParaRPr lang="es-MX"/>
          </a:p>
        </p:txBody>
      </p:sp>
    </p:spTree>
    <p:extLst>
      <p:ext uri="{BB962C8B-B14F-4D97-AF65-F5344CB8AC3E}">
        <p14:creationId xmlns:p14="http://schemas.microsoft.com/office/powerpoint/2010/main" val="65097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E8720-418E-4564-93CF-6932B74751A3}" type="datetimeFigureOut">
              <a:rPr lang="es-MX" smtClean="0"/>
              <a:t>21/08/2020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8596EC4-984C-4E26-88AE-CEBFCB44C25A}" type="slidenum">
              <a:rPr lang="es-MX" smtClean="0"/>
              <a:t>‹Nº›</a:t>
            </a:fld>
            <a:endParaRPr lang="es-MX"/>
          </a:p>
        </p:txBody>
      </p:sp>
    </p:spTree>
    <p:extLst>
      <p:ext uri="{BB962C8B-B14F-4D97-AF65-F5344CB8AC3E}">
        <p14:creationId xmlns:p14="http://schemas.microsoft.com/office/powerpoint/2010/main" val="72893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D9E8720-418E-4564-93CF-6932B74751A3}" type="datetimeFigureOut">
              <a:rPr lang="es-MX" smtClean="0"/>
              <a:t>21/08/2020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8596EC4-984C-4E26-88AE-CEBFCB44C25A}" type="slidenum">
              <a:rPr lang="es-MX" smtClean="0"/>
              <a:t>‹Nº›</a:t>
            </a:fld>
            <a:endParaRPr lang="es-MX"/>
          </a:p>
        </p:txBody>
      </p:sp>
    </p:spTree>
    <p:extLst>
      <p:ext uri="{BB962C8B-B14F-4D97-AF65-F5344CB8AC3E}">
        <p14:creationId xmlns:p14="http://schemas.microsoft.com/office/powerpoint/2010/main" val="146589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D9E8720-418E-4564-93CF-6932B74751A3}" type="datetimeFigureOut">
              <a:rPr lang="es-MX" smtClean="0"/>
              <a:t>21/08/2020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8596EC4-984C-4E26-88AE-CEBFCB44C25A}" type="slidenum">
              <a:rPr lang="es-MX" smtClean="0"/>
              <a:t>‹Nº›</a:t>
            </a:fld>
            <a:endParaRPr lang="es-MX"/>
          </a:p>
        </p:txBody>
      </p:sp>
    </p:spTree>
    <p:extLst>
      <p:ext uri="{BB962C8B-B14F-4D97-AF65-F5344CB8AC3E}">
        <p14:creationId xmlns:p14="http://schemas.microsoft.com/office/powerpoint/2010/main" val="198462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E8720-418E-4564-93CF-6932B74751A3}" type="datetimeFigureOut">
              <a:rPr lang="es-MX" smtClean="0"/>
              <a:t>21/08/2020</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96EC4-984C-4E26-88AE-CEBFCB44C25A}" type="slidenum">
              <a:rPr lang="es-MX" smtClean="0"/>
              <a:t>‹Nº›</a:t>
            </a:fld>
            <a:endParaRPr lang="es-MX"/>
          </a:p>
        </p:txBody>
      </p:sp>
    </p:spTree>
    <p:extLst>
      <p:ext uri="{BB962C8B-B14F-4D97-AF65-F5344CB8AC3E}">
        <p14:creationId xmlns:p14="http://schemas.microsoft.com/office/powerpoint/2010/main" val="3889643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748D6-8942-46DD-A59B-F570609522C1}"/>
              </a:ext>
            </a:extLst>
          </p:cNvPr>
          <p:cNvSpPr>
            <a:spLocks noGrp="1"/>
          </p:cNvSpPr>
          <p:nvPr>
            <p:ph type="ctrTitle"/>
          </p:nvPr>
        </p:nvSpPr>
        <p:spPr>
          <a:xfrm>
            <a:off x="6746628" y="1783959"/>
            <a:ext cx="4645250" cy="2889114"/>
          </a:xfrm>
        </p:spPr>
        <p:txBody>
          <a:bodyPr anchor="b">
            <a:normAutofit/>
          </a:bodyPr>
          <a:lstStyle/>
          <a:p>
            <a:pPr algn="l"/>
            <a:r>
              <a:rPr lang="es-MX" dirty="0"/>
              <a:t>Música en mi cuerpo.</a:t>
            </a:r>
            <a:endParaRPr lang="es-MX"/>
          </a:p>
        </p:txBody>
      </p:sp>
      <p:sp>
        <p:nvSpPr>
          <p:cNvPr id="3" name="Subtítulo 2">
            <a:extLst>
              <a:ext uri="{FF2B5EF4-FFF2-40B4-BE49-F238E27FC236}">
                <a16:creationId xmlns:a16="http://schemas.microsoft.com/office/drawing/2014/main" id="{490BEBA2-9685-45CF-A4C7-13717C57D5F3}"/>
              </a:ext>
            </a:extLst>
          </p:cNvPr>
          <p:cNvSpPr>
            <a:spLocks noGrp="1"/>
          </p:cNvSpPr>
          <p:nvPr>
            <p:ph type="subTitle" idx="1"/>
          </p:nvPr>
        </p:nvSpPr>
        <p:spPr>
          <a:xfrm>
            <a:off x="6746627" y="4750893"/>
            <a:ext cx="4645250" cy="1147863"/>
          </a:xfrm>
        </p:spPr>
        <p:txBody>
          <a:bodyPr anchor="t">
            <a:normAutofit/>
          </a:bodyPr>
          <a:lstStyle/>
          <a:p>
            <a:pPr algn="l"/>
            <a:endParaRPr lang="es-MX" sz="2000"/>
          </a:p>
          <a:p>
            <a:pPr algn="l"/>
            <a:r>
              <a:rPr lang="es-MX" sz="2000"/>
              <a:t>Introducción  a la materia de artes.</a:t>
            </a:r>
          </a:p>
        </p:txBody>
      </p:sp>
      <p:pic>
        <p:nvPicPr>
          <p:cNvPr id="1026" name="Picture 2" descr="Batalla musica en nuestro cuerpo | permaneciendo">
            <a:extLst>
              <a:ext uri="{FF2B5EF4-FFF2-40B4-BE49-F238E27FC236}">
                <a16:creationId xmlns:a16="http://schemas.microsoft.com/office/drawing/2014/main" id="{9DC4E75D-E496-4F89-97BC-8CEA58DDBE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72" r="2" b="2"/>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36153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4" name="Picture 6" descr="Cómo afecta tu cerebro cada género musical – CNN">
            <a:extLst>
              <a:ext uri="{FF2B5EF4-FFF2-40B4-BE49-F238E27FC236}">
                <a16:creationId xmlns:a16="http://schemas.microsoft.com/office/drawing/2014/main" id="{BF31F716-C972-4946-8D0A-7D944533E6A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739" t="1546" r="1522" b="3188"/>
          <a:stretch/>
        </p:blipFill>
        <p:spPr bwMode="auto">
          <a:xfrm>
            <a:off x="212034" y="106018"/>
            <a:ext cx="11794435" cy="65333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BCAF1F53-E0F4-4FA4-BF3A-1B548FA2192C}"/>
              </a:ext>
            </a:extLst>
          </p:cNvPr>
          <p:cNvSpPr>
            <a:spLocks noGrp="1"/>
          </p:cNvSpPr>
          <p:nvPr>
            <p:ph type="title"/>
          </p:nvPr>
        </p:nvSpPr>
        <p:spPr>
          <a:xfrm>
            <a:off x="838201" y="1065862"/>
            <a:ext cx="3313164" cy="4726276"/>
          </a:xfrm>
        </p:spPr>
        <p:txBody>
          <a:bodyPr>
            <a:normAutofit/>
          </a:bodyPr>
          <a:lstStyle/>
          <a:p>
            <a:pPr algn="r"/>
            <a:r>
              <a:rPr lang="es-MX" sz="4000" cap="all">
                <a:solidFill>
                  <a:srgbClr val="FFFFFF"/>
                </a:solidFill>
              </a:rPr>
              <a:t>7.- AUMENTA EL OPTIMISMO.</a:t>
            </a:r>
            <a:br>
              <a:rPr lang="es-MX" sz="4000" cap="all">
                <a:solidFill>
                  <a:srgbClr val="FFFFFF"/>
                </a:solidFill>
              </a:rPr>
            </a:br>
            <a:endParaRPr lang="es-MX" sz="4000">
              <a:solidFill>
                <a:srgbClr val="FFFFFF"/>
              </a:solidFill>
            </a:endParaRPr>
          </a:p>
        </p:txBody>
      </p:sp>
      <p:sp>
        <p:nvSpPr>
          <p:cNvPr id="3" name="Marcador de contenido 2">
            <a:extLst>
              <a:ext uri="{FF2B5EF4-FFF2-40B4-BE49-F238E27FC236}">
                <a16:creationId xmlns:a16="http://schemas.microsoft.com/office/drawing/2014/main" id="{F0EB8143-7975-4421-ACE8-A88B5DC09F94}"/>
              </a:ext>
            </a:extLst>
          </p:cNvPr>
          <p:cNvSpPr>
            <a:spLocks noGrp="1"/>
          </p:cNvSpPr>
          <p:nvPr>
            <p:ph idx="1"/>
          </p:nvPr>
        </p:nvSpPr>
        <p:spPr>
          <a:xfrm>
            <a:off x="5155379" y="1065862"/>
            <a:ext cx="5744685" cy="4726276"/>
          </a:xfrm>
        </p:spPr>
        <p:txBody>
          <a:bodyPr anchor="ctr">
            <a:normAutofit/>
          </a:bodyPr>
          <a:lstStyle/>
          <a:p>
            <a:pPr algn="just"/>
            <a:r>
              <a:rPr lang="es-MX" sz="3200" dirty="0">
                <a:solidFill>
                  <a:srgbClr val="FFFFFF"/>
                </a:solidFill>
              </a:rPr>
              <a:t>La música también puede ser usada para trasladarnos a un estado de ánimo mucho más positivo. Gracias a la música recordamos momentos felices, pero también aumentamos la autoestima y la confianza en nosotros mismos.</a:t>
            </a:r>
          </a:p>
        </p:txBody>
      </p:sp>
    </p:spTree>
    <p:extLst>
      <p:ext uri="{BB962C8B-B14F-4D97-AF65-F5344CB8AC3E}">
        <p14:creationId xmlns:p14="http://schemas.microsoft.com/office/powerpoint/2010/main" val="346384078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8" name="Picture 4" descr="Cómo influye tu estado de ánimo al aprender? | Conlupa">
            <a:extLst>
              <a:ext uri="{FF2B5EF4-FFF2-40B4-BE49-F238E27FC236}">
                <a16:creationId xmlns:a16="http://schemas.microsoft.com/office/drawing/2014/main" id="{C244FA48-F635-4626-A73B-DDC9E8384FC6}"/>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312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F4513D94-8E27-49EC-A8BA-CFCB20BF8448}"/>
              </a:ext>
            </a:extLst>
          </p:cNvPr>
          <p:cNvSpPr>
            <a:spLocks noGrp="1"/>
          </p:cNvSpPr>
          <p:nvPr>
            <p:ph type="title"/>
          </p:nvPr>
        </p:nvSpPr>
        <p:spPr>
          <a:xfrm>
            <a:off x="838201" y="1065862"/>
            <a:ext cx="3313164" cy="4726276"/>
          </a:xfrm>
        </p:spPr>
        <p:txBody>
          <a:bodyPr>
            <a:normAutofit/>
          </a:bodyPr>
          <a:lstStyle/>
          <a:p>
            <a:pPr algn="r"/>
            <a:r>
              <a:rPr lang="es-MX" sz="4000" cap="all">
                <a:solidFill>
                  <a:srgbClr val="FFFFFF"/>
                </a:solidFill>
              </a:rPr>
              <a:t>8.- HACE DE MEDICINA EMOCIONAL.</a:t>
            </a:r>
            <a:br>
              <a:rPr lang="es-MX" sz="4000" cap="all">
                <a:solidFill>
                  <a:srgbClr val="FFFFFF"/>
                </a:solidFill>
              </a:rPr>
            </a:br>
            <a:endParaRPr lang="es-MX" sz="4000">
              <a:solidFill>
                <a:srgbClr val="FFFFFF"/>
              </a:solidFill>
            </a:endParaRPr>
          </a:p>
        </p:txBody>
      </p:sp>
      <p:sp>
        <p:nvSpPr>
          <p:cNvPr id="3" name="Marcador de contenido 2">
            <a:extLst>
              <a:ext uri="{FF2B5EF4-FFF2-40B4-BE49-F238E27FC236}">
                <a16:creationId xmlns:a16="http://schemas.microsoft.com/office/drawing/2014/main" id="{BC9CDD3F-64CD-4A02-A914-76CC15679B77}"/>
              </a:ext>
            </a:extLst>
          </p:cNvPr>
          <p:cNvSpPr>
            <a:spLocks noGrp="1"/>
          </p:cNvSpPr>
          <p:nvPr>
            <p:ph idx="1"/>
          </p:nvPr>
        </p:nvSpPr>
        <p:spPr>
          <a:xfrm>
            <a:off x="5155379" y="1065862"/>
            <a:ext cx="5744685" cy="4726276"/>
          </a:xfrm>
        </p:spPr>
        <p:txBody>
          <a:bodyPr anchor="ctr">
            <a:normAutofit/>
          </a:bodyPr>
          <a:lstStyle/>
          <a:p>
            <a:pPr algn="just"/>
            <a:r>
              <a:rPr lang="es-MX" dirty="0">
                <a:solidFill>
                  <a:srgbClr val="FFFFFF"/>
                </a:solidFill>
              </a:rPr>
              <a:t>Otro de sus múltiples beneficios es que cuenta con la virtud de cambiar el ánimo de una persona rápidamente, y ayuda a tener autocontrol, mejora el poder de seducción y vence la timidez. Todo eso hace que la convierta en el mejor remedio para uno mismo.</a:t>
            </a:r>
          </a:p>
          <a:p>
            <a:pPr algn="just"/>
            <a:endParaRPr lang="es-MX" dirty="0">
              <a:solidFill>
                <a:srgbClr val="FFFFFF"/>
              </a:solidFill>
            </a:endParaRPr>
          </a:p>
        </p:txBody>
      </p:sp>
    </p:spTree>
    <p:extLst>
      <p:ext uri="{BB962C8B-B14F-4D97-AF65-F5344CB8AC3E}">
        <p14:creationId xmlns:p14="http://schemas.microsoft.com/office/powerpoint/2010/main" val="308418313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4" name="Picture 4" descr="Happy Group Young Friends Having Fun Partying Music — Stock Photo © nd3000  #187559160">
            <a:extLst>
              <a:ext uri="{FF2B5EF4-FFF2-40B4-BE49-F238E27FC236}">
                <a16:creationId xmlns:a16="http://schemas.microsoft.com/office/drawing/2014/main" id="{DEBC66AB-1EBB-4013-8764-226D40317CD6}"/>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6507" b="16438"/>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5AB781D-3C72-454F-AA5B-256D5DDF8696}"/>
              </a:ext>
            </a:extLst>
          </p:cNvPr>
          <p:cNvSpPr>
            <a:spLocks noGrp="1"/>
          </p:cNvSpPr>
          <p:nvPr>
            <p:ph type="title"/>
          </p:nvPr>
        </p:nvSpPr>
        <p:spPr>
          <a:xfrm>
            <a:off x="838201" y="1065862"/>
            <a:ext cx="3313164" cy="4726276"/>
          </a:xfrm>
        </p:spPr>
        <p:txBody>
          <a:bodyPr>
            <a:normAutofit/>
          </a:bodyPr>
          <a:lstStyle/>
          <a:p>
            <a:pPr algn="r"/>
            <a:r>
              <a:rPr lang="es-MX" sz="4000" b="1" cap="all" dirty="0">
                <a:solidFill>
                  <a:srgbClr val="FFFFFF"/>
                </a:solidFill>
              </a:rPr>
              <a:t>9.- INVITA A SOCIALIZAR.</a:t>
            </a:r>
            <a:br>
              <a:rPr lang="es-MX" sz="4000" b="1" cap="all" dirty="0">
                <a:solidFill>
                  <a:srgbClr val="FFFFFF"/>
                </a:solidFill>
              </a:rPr>
            </a:br>
            <a:endParaRPr lang="es-MX" sz="4000" b="1" dirty="0">
              <a:solidFill>
                <a:srgbClr val="FFFFFF"/>
              </a:solidFill>
            </a:endParaRPr>
          </a:p>
        </p:txBody>
      </p:sp>
      <p:sp>
        <p:nvSpPr>
          <p:cNvPr id="3" name="Marcador de contenido 2">
            <a:extLst>
              <a:ext uri="{FF2B5EF4-FFF2-40B4-BE49-F238E27FC236}">
                <a16:creationId xmlns:a16="http://schemas.microsoft.com/office/drawing/2014/main" id="{E145A7BC-BC34-4CAD-892F-69F464F8D87C}"/>
              </a:ext>
            </a:extLst>
          </p:cNvPr>
          <p:cNvSpPr>
            <a:spLocks noGrp="1"/>
          </p:cNvSpPr>
          <p:nvPr>
            <p:ph idx="1"/>
          </p:nvPr>
        </p:nvSpPr>
        <p:spPr>
          <a:xfrm>
            <a:off x="5155379" y="1065862"/>
            <a:ext cx="5744685" cy="4726276"/>
          </a:xfrm>
        </p:spPr>
        <p:txBody>
          <a:bodyPr anchor="ctr">
            <a:normAutofit/>
          </a:bodyPr>
          <a:lstStyle/>
          <a:p>
            <a:pPr algn="just"/>
            <a:r>
              <a:rPr lang="es-MX" sz="3200" dirty="0">
                <a:solidFill>
                  <a:srgbClr val="FFFFFF"/>
                </a:solidFill>
              </a:rPr>
              <a:t>La música une a personas que comparten una pasión similar. Ayuda a conocer gente nueva, a hacer vida social y a unir grupos.</a:t>
            </a:r>
          </a:p>
          <a:p>
            <a:pPr algn="just"/>
            <a:endParaRPr lang="es-MX" sz="3200" dirty="0">
              <a:solidFill>
                <a:srgbClr val="FFFFFF"/>
              </a:solidFill>
            </a:endParaRPr>
          </a:p>
        </p:txBody>
      </p:sp>
    </p:spTree>
    <p:extLst>
      <p:ext uri="{BB962C8B-B14F-4D97-AF65-F5344CB8AC3E}">
        <p14:creationId xmlns:p14="http://schemas.microsoft.com/office/powerpoint/2010/main" val="112527233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Escuchar música es una terapia">
            <a:extLst>
              <a:ext uri="{FF2B5EF4-FFF2-40B4-BE49-F238E27FC236}">
                <a16:creationId xmlns:a16="http://schemas.microsoft.com/office/drawing/2014/main" id="{D6FD6ACB-2506-4EDC-BD00-4F5AAB1C5F1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8244" b="32545"/>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C21329D-079C-4CEA-B88A-F5E55D0669E7}"/>
              </a:ext>
            </a:extLst>
          </p:cNvPr>
          <p:cNvSpPr>
            <a:spLocks noGrp="1"/>
          </p:cNvSpPr>
          <p:nvPr>
            <p:ph type="title"/>
          </p:nvPr>
        </p:nvSpPr>
        <p:spPr>
          <a:xfrm>
            <a:off x="838201" y="1065862"/>
            <a:ext cx="3313164" cy="4726276"/>
          </a:xfrm>
        </p:spPr>
        <p:txBody>
          <a:bodyPr>
            <a:normAutofit/>
          </a:bodyPr>
          <a:lstStyle/>
          <a:p>
            <a:pPr algn="r"/>
            <a:r>
              <a:rPr lang="es-MX" sz="4000" cap="all" dirty="0">
                <a:solidFill>
                  <a:srgbClr val="FFFFFF"/>
                </a:solidFill>
              </a:rPr>
              <a:t>10.- BUENA PARA MEDITAR.</a:t>
            </a:r>
            <a:br>
              <a:rPr lang="es-MX" sz="4000" cap="all" dirty="0">
                <a:solidFill>
                  <a:srgbClr val="FFFFFF"/>
                </a:solidFill>
              </a:rPr>
            </a:br>
            <a:endParaRPr lang="es-MX" sz="4000" dirty="0">
              <a:solidFill>
                <a:srgbClr val="FFFFFF"/>
              </a:solidFill>
            </a:endParaRPr>
          </a:p>
        </p:txBody>
      </p:sp>
      <p:sp>
        <p:nvSpPr>
          <p:cNvPr id="3" name="Marcador de contenido 2">
            <a:extLst>
              <a:ext uri="{FF2B5EF4-FFF2-40B4-BE49-F238E27FC236}">
                <a16:creationId xmlns:a16="http://schemas.microsoft.com/office/drawing/2014/main" id="{783AE9CF-628E-4C22-8912-9E8384FE6781}"/>
              </a:ext>
            </a:extLst>
          </p:cNvPr>
          <p:cNvSpPr>
            <a:spLocks noGrp="1"/>
          </p:cNvSpPr>
          <p:nvPr>
            <p:ph idx="1"/>
          </p:nvPr>
        </p:nvSpPr>
        <p:spPr>
          <a:xfrm>
            <a:off x="5155379" y="1065862"/>
            <a:ext cx="5744685" cy="4726276"/>
          </a:xfrm>
        </p:spPr>
        <p:txBody>
          <a:bodyPr anchor="ctr">
            <a:normAutofit/>
          </a:bodyPr>
          <a:lstStyle/>
          <a:p>
            <a:pPr algn="just"/>
            <a:r>
              <a:rPr lang="es-MX" dirty="0">
                <a:solidFill>
                  <a:srgbClr val="FFFFFF"/>
                </a:solidFill>
              </a:rPr>
              <a:t>Las melodías suaves tienen un efecto mágico y relajante sobre los estados de tensión y el estrés del día a día. Ayuda a meditar a muchísima gente que hasta entonces tenía dificultades para hacerlo, y está demostrado que dedicar unos minutos al día a la música de baja frecuencia es una de las mejores técnicas de relajación que existen.</a:t>
            </a:r>
          </a:p>
          <a:p>
            <a:pPr algn="just"/>
            <a:endParaRPr lang="es-MX" dirty="0">
              <a:solidFill>
                <a:srgbClr val="FFFFFF"/>
              </a:solidFill>
            </a:endParaRPr>
          </a:p>
        </p:txBody>
      </p:sp>
    </p:spTree>
    <p:extLst>
      <p:ext uri="{BB962C8B-B14F-4D97-AF65-F5344CB8AC3E}">
        <p14:creationId xmlns:p14="http://schemas.microsoft.com/office/powerpoint/2010/main" val="200406462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AC275E-39ED-4F59-8F69-AB8CFE0AC7C7}"/>
              </a:ext>
            </a:extLst>
          </p:cNvPr>
          <p:cNvSpPr>
            <a:spLocks noGrp="1"/>
          </p:cNvSpPr>
          <p:nvPr>
            <p:ph type="title"/>
          </p:nvPr>
        </p:nvSpPr>
        <p:spPr>
          <a:xfrm>
            <a:off x="255105" y="152519"/>
            <a:ext cx="10515600" cy="1325563"/>
          </a:xfrm>
        </p:spPr>
        <p:txBody>
          <a:bodyPr>
            <a:normAutofit fontScale="90000"/>
          </a:bodyPr>
          <a:lstStyle/>
          <a:p>
            <a:pPr algn="ctr"/>
            <a:r>
              <a:rPr lang="es-MX" b="1" dirty="0"/>
              <a:t>Ejercicio de ritmo. </a:t>
            </a:r>
            <a:br>
              <a:rPr lang="es-MX" b="1" dirty="0"/>
            </a:br>
            <a:r>
              <a:rPr lang="es-MX" b="1" dirty="0"/>
              <a:t>5ª SINFONIA -BEETHOVEN</a:t>
            </a:r>
            <a:br>
              <a:rPr lang="es-MX" dirty="0"/>
            </a:br>
            <a:endParaRPr lang="es-MX" b="1" dirty="0"/>
          </a:p>
        </p:txBody>
      </p:sp>
      <p:pic>
        <p:nvPicPr>
          <p:cNvPr id="15" name="Imagen 14">
            <a:extLst>
              <a:ext uri="{FF2B5EF4-FFF2-40B4-BE49-F238E27FC236}">
                <a16:creationId xmlns:a16="http://schemas.microsoft.com/office/drawing/2014/main" id="{28C5BC71-A961-4CD9-916C-A5087C37B762}"/>
              </a:ext>
            </a:extLst>
          </p:cNvPr>
          <p:cNvPicPr>
            <a:picLocks noChangeAspect="1"/>
          </p:cNvPicPr>
          <p:nvPr/>
        </p:nvPicPr>
        <p:blipFill>
          <a:blip r:embed="rId2"/>
          <a:stretch>
            <a:fillRect/>
          </a:stretch>
        </p:blipFill>
        <p:spPr>
          <a:xfrm>
            <a:off x="443948" y="1478082"/>
            <a:ext cx="11191461" cy="868610"/>
          </a:xfrm>
          <a:prstGeom prst="rect">
            <a:avLst/>
          </a:prstGeom>
          <a:ln>
            <a:noFill/>
          </a:ln>
        </p:spPr>
      </p:pic>
      <p:pic>
        <p:nvPicPr>
          <p:cNvPr id="16" name="Imagen 15">
            <a:extLst>
              <a:ext uri="{FF2B5EF4-FFF2-40B4-BE49-F238E27FC236}">
                <a16:creationId xmlns:a16="http://schemas.microsoft.com/office/drawing/2014/main" id="{C609460B-5E05-4756-951F-AF675DE744D0}"/>
              </a:ext>
            </a:extLst>
          </p:cNvPr>
          <p:cNvPicPr>
            <a:picLocks noChangeAspect="1"/>
          </p:cNvPicPr>
          <p:nvPr/>
        </p:nvPicPr>
        <p:blipFill>
          <a:blip r:embed="rId3"/>
          <a:stretch>
            <a:fillRect/>
          </a:stretch>
        </p:blipFill>
        <p:spPr>
          <a:xfrm>
            <a:off x="715619" y="2322605"/>
            <a:ext cx="10919790" cy="801595"/>
          </a:xfrm>
          <a:prstGeom prst="rect">
            <a:avLst/>
          </a:prstGeom>
        </p:spPr>
      </p:pic>
      <p:pic>
        <p:nvPicPr>
          <p:cNvPr id="17" name="Imagen 16">
            <a:extLst>
              <a:ext uri="{FF2B5EF4-FFF2-40B4-BE49-F238E27FC236}">
                <a16:creationId xmlns:a16="http://schemas.microsoft.com/office/drawing/2014/main" id="{30B7762A-4462-4D56-8133-2599F06FF13A}"/>
              </a:ext>
            </a:extLst>
          </p:cNvPr>
          <p:cNvPicPr>
            <a:picLocks noChangeAspect="1"/>
          </p:cNvPicPr>
          <p:nvPr/>
        </p:nvPicPr>
        <p:blipFill>
          <a:blip r:embed="rId4"/>
          <a:stretch>
            <a:fillRect/>
          </a:stretch>
        </p:blipFill>
        <p:spPr>
          <a:xfrm>
            <a:off x="651395" y="3113363"/>
            <a:ext cx="10824985" cy="680222"/>
          </a:xfrm>
          <a:prstGeom prst="rect">
            <a:avLst/>
          </a:prstGeom>
        </p:spPr>
      </p:pic>
      <p:grpSp>
        <p:nvGrpSpPr>
          <p:cNvPr id="21" name="Grupo 20">
            <a:extLst>
              <a:ext uri="{FF2B5EF4-FFF2-40B4-BE49-F238E27FC236}">
                <a16:creationId xmlns:a16="http://schemas.microsoft.com/office/drawing/2014/main" id="{02B5BCB7-A650-4DC1-A10B-C09234BB8888}"/>
              </a:ext>
            </a:extLst>
          </p:cNvPr>
          <p:cNvGrpSpPr/>
          <p:nvPr/>
        </p:nvGrpSpPr>
        <p:grpSpPr>
          <a:xfrm>
            <a:off x="1106655" y="3811269"/>
            <a:ext cx="10329971" cy="680222"/>
            <a:chOff x="1106655" y="4328106"/>
            <a:chExt cx="9685827" cy="1027536"/>
          </a:xfrm>
        </p:grpSpPr>
        <p:pic>
          <p:nvPicPr>
            <p:cNvPr id="18" name="Imagen 17">
              <a:extLst>
                <a:ext uri="{FF2B5EF4-FFF2-40B4-BE49-F238E27FC236}">
                  <a16:creationId xmlns:a16="http://schemas.microsoft.com/office/drawing/2014/main" id="{C604ACF3-FA58-4704-A940-F7072C5F0649}"/>
                </a:ext>
              </a:extLst>
            </p:cNvPr>
            <p:cNvPicPr>
              <a:picLocks noChangeAspect="1"/>
            </p:cNvPicPr>
            <p:nvPr/>
          </p:nvPicPr>
          <p:blipFill>
            <a:blip r:embed="rId5"/>
            <a:stretch>
              <a:fillRect/>
            </a:stretch>
          </p:blipFill>
          <p:spPr>
            <a:xfrm>
              <a:off x="1106655" y="4336114"/>
              <a:ext cx="4440921" cy="1019528"/>
            </a:xfrm>
            <a:prstGeom prst="rect">
              <a:avLst/>
            </a:prstGeom>
          </p:spPr>
        </p:pic>
        <p:pic>
          <p:nvPicPr>
            <p:cNvPr id="19" name="Imagen 18">
              <a:extLst>
                <a:ext uri="{FF2B5EF4-FFF2-40B4-BE49-F238E27FC236}">
                  <a16:creationId xmlns:a16="http://schemas.microsoft.com/office/drawing/2014/main" id="{B86D2014-19F4-4B03-9F1D-2B8149BC8D62}"/>
                </a:ext>
              </a:extLst>
            </p:cNvPr>
            <p:cNvPicPr>
              <a:picLocks noChangeAspect="1"/>
            </p:cNvPicPr>
            <p:nvPr/>
          </p:nvPicPr>
          <p:blipFill>
            <a:blip r:embed="rId5"/>
            <a:stretch>
              <a:fillRect/>
            </a:stretch>
          </p:blipFill>
          <p:spPr>
            <a:xfrm>
              <a:off x="6351561" y="4328106"/>
              <a:ext cx="4440921" cy="1019528"/>
            </a:xfrm>
            <a:prstGeom prst="rect">
              <a:avLst/>
            </a:prstGeom>
          </p:spPr>
        </p:pic>
      </p:grpSp>
      <p:pic>
        <p:nvPicPr>
          <p:cNvPr id="20" name="Imagen 19">
            <a:extLst>
              <a:ext uri="{FF2B5EF4-FFF2-40B4-BE49-F238E27FC236}">
                <a16:creationId xmlns:a16="http://schemas.microsoft.com/office/drawing/2014/main" id="{F2392870-40BD-4105-BD02-2C4FF5EFD6B6}"/>
              </a:ext>
            </a:extLst>
          </p:cNvPr>
          <p:cNvPicPr>
            <a:picLocks noChangeAspect="1"/>
          </p:cNvPicPr>
          <p:nvPr/>
        </p:nvPicPr>
        <p:blipFill>
          <a:blip r:embed="rId6"/>
          <a:stretch>
            <a:fillRect/>
          </a:stretch>
        </p:blipFill>
        <p:spPr>
          <a:xfrm>
            <a:off x="371060" y="4456060"/>
            <a:ext cx="11502887" cy="671103"/>
          </a:xfrm>
          <a:prstGeom prst="rect">
            <a:avLst/>
          </a:prstGeom>
        </p:spPr>
      </p:pic>
      <p:pic>
        <p:nvPicPr>
          <p:cNvPr id="22" name="Imagen 21">
            <a:extLst>
              <a:ext uri="{FF2B5EF4-FFF2-40B4-BE49-F238E27FC236}">
                <a16:creationId xmlns:a16="http://schemas.microsoft.com/office/drawing/2014/main" id="{4EF1B7C7-3A0C-490A-A8DD-45DB30046FDF}"/>
              </a:ext>
            </a:extLst>
          </p:cNvPr>
          <p:cNvPicPr>
            <a:picLocks noChangeAspect="1"/>
          </p:cNvPicPr>
          <p:nvPr/>
        </p:nvPicPr>
        <p:blipFill>
          <a:blip r:embed="rId7"/>
          <a:stretch>
            <a:fillRect/>
          </a:stretch>
        </p:blipFill>
        <p:spPr>
          <a:xfrm>
            <a:off x="651395" y="5197227"/>
            <a:ext cx="10665962" cy="668612"/>
          </a:xfrm>
          <a:prstGeom prst="rect">
            <a:avLst/>
          </a:prstGeom>
        </p:spPr>
      </p:pic>
      <p:pic>
        <p:nvPicPr>
          <p:cNvPr id="23" name="Imagen 22">
            <a:extLst>
              <a:ext uri="{FF2B5EF4-FFF2-40B4-BE49-F238E27FC236}">
                <a16:creationId xmlns:a16="http://schemas.microsoft.com/office/drawing/2014/main" id="{E4A9DB1D-2C8C-44A9-B58A-7F28922DE842}"/>
              </a:ext>
            </a:extLst>
          </p:cNvPr>
          <p:cNvPicPr>
            <a:picLocks noChangeAspect="1"/>
          </p:cNvPicPr>
          <p:nvPr/>
        </p:nvPicPr>
        <p:blipFill>
          <a:blip r:embed="rId8"/>
          <a:stretch>
            <a:fillRect/>
          </a:stretch>
        </p:blipFill>
        <p:spPr>
          <a:xfrm>
            <a:off x="651395" y="6102178"/>
            <a:ext cx="10533440" cy="493380"/>
          </a:xfrm>
          <a:prstGeom prst="rect">
            <a:avLst/>
          </a:prstGeom>
        </p:spPr>
      </p:pic>
      <p:pic>
        <p:nvPicPr>
          <p:cNvPr id="24" name="Imagen 23">
            <a:extLst>
              <a:ext uri="{FF2B5EF4-FFF2-40B4-BE49-F238E27FC236}">
                <a16:creationId xmlns:a16="http://schemas.microsoft.com/office/drawing/2014/main" id="{D349E040-1511-4DD5-BC8A-4E6072819D18}"/>
              </a:ext>
            </a:extLst>
          </p:cNvPr>
          <p:cNvPicPr>
            <a:picLocks noChangeAspect="1"/>
          </p:cNvPicPr>
          <p:nvPr/>
        </p:nvPicPr>
        <p:blipFill>
          <a:blip r:embed="rId9"/>
          <a:stretch>
            <a:fillRect/>
          </a:stretch>
        </p:blipFill>
        <p:spPr>
          <a:xfrm>
            <a:off x="2749826" y="4430622"/>
            <a:ext cx="708991" cy="679450"/>
          </a:xfrm>
          <a:prstGeom prst="rect">
            <a:avLst/>
          </a:prstGeom>
        </p:spPr>
      </p:pic>
    </p:spTree>
    <p:extLst>
      <p:ext uri="{BB962C8B-B14F-4D97-AF65-F5344CB8AC3E}">
        <p14:creationId xmlns:p14="http://schemas.microsoft.com/office/powerpoint/2010/main" val="410103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18425A82-3678-43E7-A2A5-870AAE7B2FE1}"/>
              </a:ext>
            </a:extLst>
          </p:cNvPr>
          <p:cNvSpPr>
            <a:spLocks noGrp="1"/>
          </p:cNvSpPr>
          <p:nvPr>
            <p:ph type="title"/>
          </p:nvPr>
        </p:nvSpPr>
        <p:spPr>
          <a:xfrm>
            <a:off x="863029" y="1012004"/>
            <a:ext cx="3416158" cy="4795408"/>
          </a:xfrm>
        </p:spPr>
        <p:txBody>
          <a:bodyPr>
            <a:normAutofit/>
          </a:bodyPr>
          <a:lstStyle/>
          <a:p>
            <a:r>
              <a:rPr lang="es-MX" dirty="0">
                <a:solidFill>
                  <a:srgbClr val="FFFFFF"/>
                </a:solidFill>
              </a:rPr>
              <a:t>Oír/Escuchar</a:t>
            </a:r>
          </a:p>
        </p:txBody>
      </p:sp>
      <p:graphicFrame>
        <p:nvGraphicFramePr>
          <p:cNvPr id="5" name="Marcador de contenido 2">
            <a:extLst>
              <a:ext uri="{FF2B5EF4-FFF2-40B4-BE49-F238E27FC236}">
                <a16:creationId xmlns:a16="http://schemas.microsoft.com/office/drawing/2014/main" id="{7E4321FE-C795-45F0-AA6C-100869716839}"/>
              </a:ext>
            </a:extLst>
          </p:cNvPr>
          <p:cNvGraphicFramePr>
            <a:graphicFrameLocks noGrp="1"/>
          </p:cNvGraphicFramePr>
          <p:nvPr>
            <p:ph idx="1"/>
            <p:extLst>
              <p:ext uri="{D42A27DB-BD31-4B8C-83A1-F6EECF244321}">
                <p14:modId xmlns:p14="http://schemas.microsoft.com/office/powerpoint/2010/main" val="389005206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7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10 Beneficios de escuchar musica electronica">
            <a:extLst>
              <a:ext uri="{FF2B5EF4-FFF2-40B4-BE49-F238E27FC236}">
                <a16:creationId xmlns:a16="http://schemas.microsoft.com/office/drawing/2014/main" id="{521D6B51-7C90-4B38-987B-D62A283157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4" t="18182" r="580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81AF5E1-7E3C-497B-AD7D-3DECED7B187F}"/>
              </a:ext>
            </a:extLst>
          </p:cNvPr>
          <p:cNvSpPr>
            <a:spLocks noGrp="1"/>
          </p:cNvSpPr>
          <p:nvPr>
            <p:ph type="title"/>
          </p:nvPr>
        </p:nvSpPr>
        <p:spPr>
          <a:xfrm>
            <a:off x="404553" y="4164036"/>
            <a:ext cx="9078562" cy="1315491"/>
          </a:xfrm>
        </p:spPr>
        <p:txBody>
          <a:bodyPr vert="horz" lIns="91440" tIns="45720" rIns="91440" bIns="45720" rtlCol="0" anchor="b">
            <a:normAutofit/>
          </a:bodyPr>
          <a:lstStyle/>
          <a:p>
            <a:r>
              <a:rPr lang="en-US" sz="6600" b="1" dirty="0"/>
              <a:t>Beneficios de la Música</a:t>
            </a:r>
          </a:p>
        </p:txBody>
      </p:sp>
    </p:spTree>
    <p:extLst>
      <p:ext uri="{BB962C8B-B14F-4D97-AF65-F5344CB8AC3E}">
        <p14:creationId xmlns:p14="http://schemas.microsoft.com/office/powerpoint/2010/main" val="4055043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La música puede ayudar a reducir el dolor agudo o crónico">
            <a:extLst>
              <a:ext uri="{FF2B5EF4-FFF2-40B4-BE49-F238E27FC236}">
                <a16:creationId xmlns:a16="http://schemas.microsoft.com/office/drawing/2014/main" id="{281A56C4-B97D-4F2B-A58A-C87A5212EAE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1573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3E3BA3F3-8743-4954-8F61-30E1D400B226}"/>
              </a:ext>
            </a:extLst>
          </p:cNvPr>
          <p:cNvSpPr>
            <a:spLocks noGrp="1"/>
          </p:cNvSpPr>
          <p:nvPr>
            <p:ph type="title"/>
          </p:nvPr>
        </p:nvSpPr>
        <p:spPr>
          <a:xfrm>
            <a:off x="838201" y="1065862"/>
            <a:ext cx="3313164" cy="4726276"/>
          </a:xfrm>
        </p:spPr>
        <p:txBody>
          <a:bodyPr>
            <a:normAutofit/>
          </a:bodyPr>
          <a:lstStyle/>
          <a:p>
            <a:pPr algn="r"/>
            <a:r>
              <a:rPr lang="es-MX" sz="4000" cap="all">
                <a:solidFill>
                  <a:srgbClr val="FFFFFF"/>
                </a:solidFill>
              </a:rPr>
              <a:t>1.- LA MÚSICA REDUCE EL DOLOR.</a:t>
            </a:r>
            <a:br>
              <a:rPr lang="es-MX" sz="4000" cap="all">
                <a:solidFill>
                  <a:srgbClr val="FFFFFF"/>
                </a:solidFill>
              </a:rPr>
            </a:br>
            <a:endParaRPr lang="es-MX" sz="4000">
              <a:solidFill>
                <a:srgbClr val="FFFFFF"/>
              </a:solidFill>
            </a:endParaRPr>
          </a:p>
        </p:txBody>
      </p:sp>
      <p:sp>
        <p:nvSpPr>
          <p:cNvPr id="3" name="Marcador de contenido 2">
            <a:extLst>
              <a:ext uri="{FF2B5EF4-FFF2-40B4-BE49-F238E27FC236}">
                <a16:creationId xmlns:a16="http://schemas.microsoft.com/office/drawing/2014/main" id="{057EF467-0613-4D79-ABD1-A5E344A4C7F2}"/>
              </a:ext>
            </a:extLst>
          </p:cNvPr>
          <p:cNvSpPr>
            <a:spLocks noGrp="1"/>
          </p:cNvSpPr>
          <p:nvPr>
            <p:ph idx="1"/>
          </p:nvPr>
        </p:nvSpPr>
        <p:spPr>
          <a:xfrm>
            <a:off x="5155379" y="1065862"/>
            <a:ext cx="5744685" cy="4726276"/>
          </a:xfrm>
        </p:spPr>
        <p:txBody>
          <a:bodyPr anchor="ctr">
            <a:normAutofit/>
          </a:bodyPr>
          <a:lstStyle/>
          <a:p>
            <a:pPr algn="just"/>
            <a:r>
              <a:rPr lang="es-MX" dirty="0">
                <a:solidFill>
                  <a:srgbClr val="FFFFFF"/>
                </a:solidFill>
              </a:rPr>
              <a:t>Escuchar música a diario reduce el dolor crónico hasta en un 21%. Cuando escuchamos música liberamos endorfinas, y éstas actúan como analgésicos naturales. Eso no solo hace que las personas se sientan más en control de su dolor, sino que ayuda a aumentar la felicidad y a disminuir la depresión.</a:t>
            </a:r>
          </a:p>
          <a:p>
            <a:pPr algn="just"/>
            <a:endParaRPr lang="es-MX" dirty="0">
              <a:solidFill>
                <a:srgbClr val="FFFFFF"/>
              </a:solidFill>
            </a:endParaRPr>
          </a:p>
        </p:txBody>
      </p:sp>
    </p:spTree>
    <p:extLst>
      <p:ext uri="{BB962C8B-B14F-4D97-AF65-F5344CB8AC3E}">
        <p14:creationId xmlns:p14="http://schemas.microsoft.com/office/powerpoint/2010/main" val="250859968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Cómo afecta a tu rendimiento escuchar música en el trabajo? | EXPANSION">
            <a:extLst>
              <a:ext uri="{FF2B5EF4-FFF2-40B4-BE49-F238E27FC236}">
                <a16:creationId xmlns:a16="http://schemas.microsoft.com/office/drawing/2014/main" id="{A1245583-FFF4-4FA9-A377-467BE0C54BD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963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B1E8C51-24E2-43A4-959A-9E54C44584B9}"/>
              </a:ext>
            </a:extLst>
          </p:cNvPr>
          <p:cNvSpPr>
            <a:spLocks noGrp="1"/>
          </p:cNvSpPr>
          <p:nvPr>
            <p:ph type="title"/>
          </p:nvPr>
        </p:nvSpPr>
        <p:spPr>
          <a:xfrm>
            <a:off x="838201" y="1065862"/>
            <a:ext cx="3313164" cy="4726276"/>
          </a:xfrm>
        </p:spPr>
        <p:txBody>
          <a:bodyPr>
            <a:normAutofit/>
          </a:bodyPr>
          <a:lstStyle/>
          <a:p>
            <a:pPr algn="r"/>
            <a:r>
              <a:rPr lang="es-MX" sz="4000" cap="all">
                <a:solidFill>
                  <a:srgbClr val="FFFFFF"/>
                </a:solidFill>
              </a:rPr>
              <a:t>2.- REDUCE EL ESTRÉS.</a:t>
            </a:r>
            <a:endParaRPr lang="es-MX" sz="4000">
              <a:solidFill>
                <a:srgbClr val="FFFFFF"/>
              </a:solidFill>
            </a:endParaRPr>
          </a:p>
        </p:txBody>
      </p:sp>
      <p:sp>
        <p:nvSpPr>
          <p:cNvPr id="3" name="Marcador de contenido 2">
            <a:extLst>
              <a:ext uri="{FF2B5EF4-FFF2-40B4-BE49-F238E27FC236}">
                <a16:creationId xmlns:a16="http://schemas.microsoft.com/office/drawing/2014/main" id="{2B97E2B5-3B1C-4969-8C96-342467B0B469}"/>
              </a:ext>
            </a:extLst>
          </p:cNvPr>
          <p:cNvSpPr>
            <a:spLocks noGrp="1"/>
          </p:cNvSpPr>
          <p:nvPr>
            <p:ph idx="1"/>
          </p:nvPr>
        </p:nvSpPr>
        <p:spPr>
          <a:xfrm>
            <a:off x="5155379" y="1065862"/>
            <a:ext cx="5976446" cy="4726276"/>
          </a:xfrm>
        </p:spPr>
        <p:txBody>
          <a:bodyPr anchor="ctr">
            <a:normAutofit/>
          </a:bodyPr>
          <a:lstStyle/>
          <a:p>
            <a:pPr algn="just"/>
            <a:r>
              <a:rPr lang="es-MX" dirty="0">
                <a:solidFill>
                  <a:srgbClr val="FFFFFF"/>
                </a:solidFill>
              </a:rPr>
              <a:t>Un mínimo del 25% de las enfermedades que sufrimos están asociadas al estrés. Escuchar media hora de música suave aunque sea dos veces por semana, reduce significativamente los niveles de estrés y ansiedad. ¿Quieres ponerlo en práctica?</a:t>
            </a:r>
          </a:p>
          <a:p>
            <a:pPr algn="just"/>
            <a:endParaRPr lang="es-MX" dirty="0">
              <a:solidFill>
                <a:srgbClr val="FFFFFF"/>
              </a:solidFill>
            </a:endParaRPr>
          </a:p>
        </p:txBody>
      </p:sp>
    </p:spTree>
    <p:extLst>
      <p:ext uri="{BB962C8B-B14F-4D97-AF65-F5344CB8AC3E}">
        <p14:creationId xmlns:p14="http://schemas.microsoft.com/office/powerpoint/2010/main" val="149287174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Escuchar música y medir tu ritmo cardiaco es posible con estos audífonos -  Jambalaya News - Louisiana">
            <a:extLst>
              <a:ext uri="{FF2B5EF4-FFF2-40B4-BE49-F238E27FC236}">
                <a16:creationId xmlns:a16="http://schemas.microsoft.com/office/drawing/2014/main" id="{AD4AF17B-146D-4C93-BF7D-FA11145F352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44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36A6699-A28A-407B-8B5C-07CC2941E99F}"/>
              </a:ext>
            </a:extLst>
          </p:cNvPr>
          <p:cNvSpPr>
            <a:spLocks noGrp="1"/>
          </p:cNvSpPr>
          <p:nvPr>
            <p:ph type="title"/>
          </p:nvPr>
        </p:nvSpPr>
        <p:spPr>
          <a:xfrm>
            <a:off x="838201" y="1065862"/>
            <a:ext cx="3313164" cy="4726276"/>
          </a:xfrm>
        </p:spPr>
        <p:txBody>
          <a:bodyPr>
            <a:normAutofit/>
          </a:bodyPr>
          <a:lstStyle/>
          <a:p>
            <a:pPr algn="r"/>
            <a:r>
              <a:rPr lang="es-MX" sz="4000" cap="all">
                <a:solidFill>
                  <a:srgbClr val="FFFFFF"/>
                </a:solidFill>
              </a:rPr>
              <a:t>3.- REFUERZA LA SALUD.</a:t>
            </a:r>
            <a:br>
              <a:rPr lang="es-MX" sz="4000" cap="all">
                <a:solidFill>
                  <a:srgbClr val="FFFFFF"/>
                </a:solidFill>
              </a:rPr>
            </a:br>
            <a:endParaRPr lang="es-MX" sz="4000">
              <a:solidFill>
                <a:srgbClr val="FFFFFF"/>
              </a:solidFill>
            </a:endParaRPr>
          </a:p>
        </p:txBody>
      </p:sp>
      <p:sp>
        <p:nvSpPr>
          <p:cNvPr id="3" name="Marcador de contenido 2">
            <a:extLst>
              <a:ext uri="{FF2B5EF4-FFF2-40B4-BE49-F238E27FC236}">
                <a16:creationId xmlns:a16="http://schemas.microsoft.com/office/drawing/2014/main" id="{0D948C34-3A84-4203-942A-A536C93EDE18}"/>
              </a:ext>
            </a:extLst>
          </p:cNvPr>
          <p:cNvSpPr>
            <a:spLocks noGrp="1"/>
          </p:cNvSpPr>
          <p:nvPr>
            <p:ph idx="1"/>
          </p:nvPr>
        </p:nvSpPr>
        <p:spPr>
          <a:xfrm>
            <a:off x="5155379" y="1065862"/>
            <a:ext cx="5744685" cy="4726276"/>
          </a:xfrm>
        </p:spPr>
        <p:txBody>
          <a:bodyPr anchor="ctr">
            <a:normAutofit fontScale="92500" lnSpcReduction="10000"/>
          </a:bodyPr>
          <a:lstStyle/>
          <a:p>
            <a:pPr algn="just"/>
            <a:r>
              <a:rPr lang="es-MX" dirty="0">
                <a:solidFill>
                  <a:srgbClr val="FFFFFF"/>
                </a:solidFill>
              </a:rPr>
              <a:t>Escuchar música suave también ayuda a reducir la frecuencia cardíaca y la presión arterial. Por tanto, reduce el riesgo de sufrir problemas de salud. Un estudio realizado en Italia demostró que las personas con la presión arterial alta reducían el ritmo cardíaco si escuchaban buena música durante media hora al día 30 días seguidos. Además, quedó demostrado cómo la música adecuada ayuda a calmar a las células y los tejidos que forman los pulmones.</a:t>
            </a:r>
          </a:p>
          <a:p>
            <a:pPr algn="just"/>
            <a:endParaRPr lang="es-MX" dirty="0">
              <a:solidFill>
                <a:srgbClr val="FFFFFF"/>
              </a:solidFill>
            </a:endParaRPr>
          </a:p>
        </p:txBody>
      </p:sp>
    </p:spTree>
    <p:extLst>
      <p:ext uri="{BB962C8B-B14F-4D97-AF65-F5344CB8AC3E}">
        <p14:creationId xmlns:p14="http://schemas.microsoft.com/office/powerpoint/2010/main" val="69600961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5 beneficios de escuchar música todos los días | Bioguia">
            <a:extLst>
              <a:ext uri="{FF2B5EF4-FFF2-40B4-BE49-F238E27FC236}">
                <a16:creationId xmlns:a16="http://schemas.microsoft.com/office/drawing/2014/main" id="{60BEB130-2172-40F0-AC68-223E664FC082}"/>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7111" r="-1" b="-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E6A6AED6-5910-4E8D-A845-8D947A189537}"/>
              </a:ext>
            </a:extLst>
          </p:cNvPr>
          <p:cNvSpPr>
            <a:spLocks noGrp="1"/>
          </p:cNvSpPr>
          <p:nvPr>
            <p:ph type="title"/>
          </p:nvPr>
        </p:nvSpPr>
        <p:spPr>
          <a:xfrm>
            <a:off x="838201" y="1065862"/>
            <a:ext cx="3313164" cy="4726276"/>
          </a:xfrm>
        </p:spPr>
        <p:txBody>
          <a:bodyPr>
            <a:normAutofit/>
          </a:bodyPr>
          <a:lstStyle/>
          <a:p>
            <a:pPr algn="r"/>
            <a:r>
              <a:rPr lang="es-MX" sz="4000" cap="all">
                <a:solidFill>
                  <a:srgbClr val="FFFFFF"/>
                </a:solidFill>
              </a:rPr>
              <a:t>4.- ESTIMULA EL CEREBRO.</a:t>
            </a:r>
            <a:br>
              <a:rPr lang="es-MX" sz="4000" cap="all">
                <a:solidFill>
                  <a:srgbClr val="FFFFFF"/>
                </a:solidFill>
              </a:rPr>
            </a:br>
            <a:endParaRPr lang="es-MX" sz="4000">
              <a:solidFill>
                <a:srgbClr val="FFFFFF"/>
              </a:solidFill>
            </a:endParaRPr>
          </a:p>
        </p:txBody>
      </p:sp>
      <p:sp>
        <p:nvSpPr>
          <p:cNvPr id="3" name="Marcador de contenido 2">
            <a:extLst>
              <a:ext uri="{FF2B5EF4-FFF2-40B4-BE49-F238E27FC236}">
                <a16:creationId xmlns:a16="http://schemas.microsoft.com/office/drawing/2014/main" id="{9F0EA2F2-E27E-4D9B-83EA-A731F91D4DCC}"/>
              </a:ext>
            </a:extLst>
          </p:cNvPr>
          <p:cNvSpPr>
            <a:spLocks noGrp="1"/>
          </p:cNvSpPr>
          <p:nvPr>
            <p:ph idx="1"/>
          </p:nvPr>
        </p:nvSpPr>
        <p:spPr>
          <a:xfrm>
            <a:off x="5155379" y="1065862"/>
            <a:ext cx="5744685" cy="4726276"/>
          </a:xfrm>
        </p:spPr>
        <p:txBody>
          <a:bodyPr anchor="ctr">
            <a:normAutofit/>
          </a:bodyPr>
          <a:lstStyle/>
          <a:p>
            <a:pPr algn="just"/>
            <a:r>
              <a:rPr lang="es-MX" dirty="0">
                <a:solidFill>
                  <a:srgbClr val="FFFFFF"/>
                </a:solidFill>
              </a:rPr>
              <a:t>La música con ritmos fuertes hace que la concentración permanezca más aguda y los pensamientos más alerta. Escuchar música suave, en cambio, mejora la capacidad de concentrarse durante más tiempo, y promueve un estado de calma y meditación. No solamente provoca bienestar y aumenta la creatividad, sino que el efecto dura aún después que la música haya dejado de sonar.</a:t>
            </a:r>
          </a:p>
          <a:p>
            <a:endParaRPr lang="es-MX" sz="2000" dirty="0">
              <a:solidFill>
                <a:srgbClr val="FFFFFF"/>
              </a:solidFill>
            </a:endParaRPr>
          </a:p>
        </p:txBody>
      </p:sp>
    </p:spTree>
    <p:extLst>
      <p:ext uri="{BB962C8B-B14F-4D97-AF65-F5344CB8AC3E}">
        <p14:creationId xmlns:p14="http://schemas.microsoft.com/office/powerpoint/2010/main" val="324316276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beneficios al escuchar música - Dato Diario">
            <a:extLst>
              <a:ext uri="{FF2B5EF4-FFF2-40B4-BE49-F238E27FC236}">
                <a16:creationId xmlns:a16="http://schemas.microsoft.com/office/drawing/2014/main" id="{12514409-8152-43FD-BC59-1C0972A40F2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250" b="2275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F46F42DB-BC6F-45D5-A9A2-6AC623E89C68}"/>
              </a:ext>
            </a:extLst>
          </p:cNvPr>
          <p:cNvSpPr>
            <a:spLocks noGrp="1"/>
          </p:cNvSpPr>
          <p:nvPr>
            <p:ph type="title"/>
          </p:nvPr>
        </p:nvSpPr>
        <p:spPr>
          <a:xfrm>
            <a:off x="838201" y="1065862"/>
            <a:ext cx="3313164" cy="4726276"/>
          </a:xfrm>
        </p:spPr>
        <p:txBody>
          <a:bodyPr>
            <a:normAutofit/>
          </a:bodyPr>
          <a:lstStyle/>
          <a:p>
            <a:pPr algn="r"/>
            <a:r>
              <a:rPr lang="es-MX" sz="4000" cap="all">
                <a:solidFill>
                  <a:srgbClr val="FFFFFF"/>
                </a:solidFill>
              </a:rPr>
              <a:t>5.- AUMENTA EL RENDIMIENTO.</a:t>
            </a:r>
            <a:br>
              <a:rPr lang="es-MX" sz="4000" cap="all">
                <a:solidFill>
                  <a:srgbClr val="FFFFFF"/>
                </a:solidFill>
              </a:rPr>
            </a:br>
            <a:endParaRPr lang="es-MX" sz="4000">
              <a:solidFill>
                <a:srgbClr val="FFFFFF"/>
              </a:solidFill>
            </a:endParaRPr>
          </a:p>
        </p:txBody>
      </p:sp>
      <p:sp>
        <p:nvSpPr>
          <p:cNvPr id="3" name="Marcador de contenido 2">
            <a:extLst>
              <a:ext uri="{FF2B5EF4-FFF2-40B4-BE49-F238E27FC236}">
                <a16:creationId xmlns:a16="http://schemas.microsoft.com/office/drawing/2014/main" id="{06A376F2-DE1F-4294-8C9A-9594B27DCA9E}"/>
              </a:ext>
            </a:extLst>
          </p:cNvPr>
          <p:cNvSpPr>
            <a:spLocks noGrp="1"/>
          </p:cNvSpPr>
          <p:nvPr>
            <p:ph idx="1"/>
          </p:nvPr>
        </p:nvSpPr>
        <p:spPr>
          <a:xfrm>
            <a:off x="5155379" y="1065861"/>
            <a:ext cx="5744685" cy="5228921"/>
          </a:xfrm>
        </p:spPr>
        <p:txBody>
          <a:bodyPr anchor="ctr">
            <a:normAutofit/>
          </a:bodyPr>
          <a:lstStyle/>
          <a:p>
            <a:pPr algn="just"/>
            <a:r>
              <a:rPr lang="es-MX" dirty="0">
                <a:solidFill>
                  <a:srgbClr val="FFFFFF"/>
                </a:solidFill>
              </a:rPr>
              <a:t>¿Has escuchado música alguna vez mientras haces ejercicio? ¿Tu rendimiento ha aumentado? Estos dos hechos están relacionados entre si. Y es que la música no solamente elimina la sensación de fatiga, cansancio y aburrimiento sino que actúa como un estimulante que aumenta la productividad. Un estudio realizado en 2005 demostró que escuchar música mientras se hace ejercicio aumenta la pérdida de peso y ayuda a ser constante.</a:t>
            </a:r>
          </a:p>
          <a:p>
            <a:pPr algn="just"/>
            <a:endParaRPr lang="es-MX" dirty="0">
              <a:solidFill>
                <a:srgbClr val="FFFFFF"/>
              </a:solidFill>
            </a:endParaRPr>
          </a:p>
        </p:txBody>
      </p:sp>
    </p:spTree>
    <p:extLst>
      <p:ext uri="{BB962C8B-B14F-4D97-AF65-F5344CB8AC3E}">
        <p14:creationId xmlns:p14="http://schemas.microsoft.com/office/powerpoint/2010/main" val="207908515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5 beneficios de escuchar música">
            <a:extLst>
              <a:ext uri="{FF2B5EF4-FFF2-40B4-BE49-F238E27FC236}">
                <a16:creationId xmlns:a16="http://schemas.microsoft.com/office/drawing/2014/main" id="{B167DD3D-828E-4B5A-88AB-91FBAB63BD0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2109"/>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D39A71C-167A-4E97-8807-1DB22C169E55}"/>
              </a:ext>
            </a:extLst>
          </p:cNvPr>
          <p:cNvSpPr>
            <a:spLocks noGrp="1"/>
          </p:cNvSpPr>
          <p:nvPr>
            <p:ph type="title"/>
          </p:nvPr>
        </p:nvSpPr>
        <p:spPr>
          <a:xfrm>
            <a:off x="838201" y="1065862"/>
            <a:ext cx="3313164" cy="4726276"/>
          </a:xfrm>
        </p:spPr>
        <p:txBody>
          <a:bodyPr>
            <a:normAutofit/>
          </a:bodyPr>
          <a:lstStyle/>
          <a:p>
            <a:pPr algn="r"/>
            <a:r>
              <a:rPr lang="es-MX" sz="4000" cap="all">
                <a:solidFill>
                  <a:srgbClr val="FFFFFF"/>
                </a:solidFill>
              </a:rPr>
              <a:t>6.- FACILITA EL SUEÑO ESCUCHANDO MÚSICA</a:t>
            </a:r>
            <a:br>
              <a:rPr lang="es-MX" sz="4000" cap="all">
                <a:solidFill>
                  <a:srgbClr val="FFFFFF"/>
                </a:solidFill>
              </a:rPr>
            </a:br>
            <a:endParaRPr lang="es-MX" sz="4000">
              <a:solidFill>
                <a:srgbClr val="FFFFFF"/>
              </a:solidFill>
            </a:endParaRPr>
          </a:p>
        </p:txBody>
      </p:sp>
      <p:sp>
        <p:nvSpPr>
          <p:cNvPr id="3" name="Marcador de contenido 2">
            <a:extLst>
              <a:ext uri="{FF2B5EF4-FFF2-40B4-BE49-F238E27FC236}">
                <a16:creationId xmlns:a16="http://schemas.microsoft.com/office/drawing/2014/main" id="{874FEEB1-0500-46C0-BC4E-FB0A05FCD768}"/>
              </a:ext>
            </a:extLst>
          </p:cNvPr>
          <p:cNvSpPr>
            <a:spLocks noGrp="1"/>
          </p:cNvSpPr>
          <p:nvPr>
            <p:ph idx="1"/>
          </p:nvPr>
        </p:nvSpPr>
        <p:spPr>
          <a:xfrm>
            <a:off x="5155379" y="1065862"/>
            <a:ext cx="5744685" cy="4726276"/>
          </a:xfrm>
        </p:spPr>
        <p:txBody>
          <a:bodyPr anchor="ctr">
            <a:normAutofit/>
          </a:bodyPr>
          <a:lstStyle/>
          <a:p>
            <a:r>
              <a:rPr lang="es-MX" sz="2000">
                <a:solidFill>
                  <a:srgbClr val="FFFFFF"/>
                </a:solidFill>
              </a:rPr>
              <a:t>Escuchar música de baja frecuencia induce a la relajación, y facilita y mejora el sueño. Esto ayuda a que nos pongamos en un estado saludable: los efectos del estrés y la ansiedad desaparecen.</a:t>
            </a:r>
          </a:p>
          <a:p>
            <a:endParaRPr lang="es-MX" sz="2000">
              <a:solidFill>
                <a:srgbClr val="FFFFFF"/>
              </a:solidFill>
            </a:endParaRPr>
          </a:p>
        </p:txBody>
      </p:sp>
    </p:spTree>
    <p:extLst>
      <p:ext uri="{BB962C8B-B14F-4D97-AF65-F5344CB8AC3E}">
        <p14:creationId xmlns:p14="http://schemas.microsoft.com/office/powerpoint/2010/main" val="178908576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639</Words>
  <Application>Microsoft Office PowerPoint</Application>
  <PresentationFormat>Panorámica</PresentationFormat>
  <Paragraphs>28</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Calibri Light</vt:lpstr>
      <vt:lpstr>Office Theme</vt:lpstr>
      <vt:lpstr>Música en mi cuerpo.</vt:lpstr>
      <vt:lpstr>Oír/Escuchar</vt:lpstr>
      <vt:lpstr>Beneficios de la Música</vt:lpstr>
      <vt:lpstr>1.- LA MÚSICA REDUCE EL DOLOR. </vt:lpstr>
      <vt:lpstr>2.- REDUCE EL ESTRÉS.</vt:lpstr>
      <vt:lpstr>3.- REFUERZA LA SALUD. </vt:lpstr>
      <vt:lpstr>4.- ESTIMULA EL CEREBRO. </vt:lpstr>
      <vt:lpstr>5.- AUMENTA EL RENDIMIENTO. </vt:lpstr>
      <vt:lpstr>6.- FACILITA EL SUEÑO ESCUCHANDO MÚSICA </vt:lpstr>
      <vt:lpstr>7.- AUMENTA EL OPTIMISMO. </vt:lpstr>
      <vt:lpstr>8.- HACE DE MEDICINA EMOCIONAL. </vt:lpstr>
      <vt:lpstr>9.- INVITA A SOCIALIZAR. </vt:lpstr>
      <vt:lpstr>10.- BUENA PARA MEDITAR. </vt:lpstr>
      <vt:lpstr>Ejercicio de ritmo.  5ª SINFONIA -BEETHOVEN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Música en mi cuerpo.</dc:title>
  <dc:creator>Margarito hernández santiago</dc:creator>
  <cp:lastModifiedBy>Margarito hernández santiago</cp:lastModifiedBy>
  <cp:revision>1</cp:revision>
  <dcterms:created xsi:type="dcterms:W3CDTF">2020-08-21T12:24:54Z</dcterms:created>
  <dcterms:modified xsi:type="dcterms:W3CDTF">2020-08-21T12:25:34Z</dcterms:modified>
</cp:coreProperties>
</file>