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50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6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2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8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0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1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7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1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32E3-DAB4-4DED-9E4E-5AA099FCE74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6262-E7F6-4D02-8F8E-A2F2A2A7D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FAA30-23E6-4C3C-9865-DA9CC0793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MATEMÁTICAS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F6087D-D6D7-457D-A4B2-8F9759C18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MTRA. Brenda Lizbeth Rugerio Cortes.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4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9C8ED9-369B-4F15-9352-830522773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02"/>
          <a:stretch/>
        </p:blipFill>
        <p:spPr>
          <a:xfrm>
            <a:off x="566913" y="1805959"/>
            <a:ext cx="11331146" cy="43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4AF15-B343-499E-BA12-A7656E06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825" y="107786"/>
            <a:ext cx="10037617" cy="1325563"/>
          </a:xfrm>
        </p:spPr>
        <p:txBody>
          <a:bodyPr/>
          <a:lstStyle/>
          <a:p>
            <a:r>
              <a:rPr lang="es-MX" u="sng" dirty="0"/>
              <a:t>Suma de fracción con distinto denominador</a:t>
            </a:r>
            <a:r>
              <a:rPr lang="es-MX" u="sng" dirty="0">
                <a:solidFill>
                  <a:srgbClr val="FF0000"/>
                </a:solidFill>
              </a:rPr>
              <a:t>.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A2EEDDE-E9E2-4656-9F54-82A68255D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962" y="1368425"/>
                <a:ext cx="6726382" cy="4351338"/>
              </a:xfrm>
            </p:spPr>
            <p:txBody>
              <a:bodyPr/>
              <a:lstStyle/>
              <a:p>
                <a:pPr algn="ctr"/>
                <a:r>
                  <a:rPr lang="es-MX" sz="3200" u="sng" dirty="0">
                    <a:solidFill>
                      <a:srgbClr val="00B0F0"/>
                    </a:solidFill>
                  </a:rPr>
                  <a:t>Con mínimo común múltiplo (</a:t>
                </a:r>
                <a:r>
                  <a:rPr lang="es-MX" sz="3200" u="sng" dirty="0" err="1">
                    <a:solidFill>
                      <a:srgbClr val="00B0F0"/>
                    </a:solidFill>
                  </a:rPr>
                  <a:t>m.c.m</a:t>
                </a:r>
                <a:r>
                  <a:rPr lang="es-MX" sz="3200" u="sng" dirty="0">
                    <a:solidFill>
                      <a:srgbClr val="00B0F0"/>
                    </a:solidFill>
                  </a:rPr>
                  <a:t>).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MX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MX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3600" dirty="0"/>
                  <a:t>=</a:t>
                </a:r>
              </a:p>
              <a:p>
                <a:pPr marL="0" indent="0">
                  <a:buNone/>
                </a:pPr>
                <a:endParaRPr lang="es-MX" dirty="0"/>
              </a:p>
              <a:p>
                <a:pPr marL="0" indent="0">
                  <a:buNone/>
                </a:pPr>
                <a:r>
                  <a:rPr lang="es-MX" dirty="0"/>
                  <a:t>Obtenemos el </a:t>
                </a:r>
                <a:r>
                  <a:rPr lang="es-MX" dirty="0" err="1"/>
                  <a:t>m.c.m</a:t>
                </a:r>
                <a:r>
                  <a:rPr lang="es-MX" dirty="0"/>
                  <a:t>. de los denominadores.</a:t>
                </a:r>
              </a:p>
              <a:p>
                <a:pPr marL="0" indent="0">
                  <a:buNone/>
                </a:pPr>
                <a:r>
                  <a:rPr lang="es-MX" dirty="0"/>
                  <a:t>6  2   3     2</a:t>
                </a:r>
              </a:p>
              <a:p>
                <a:pPr marL="0" indent="0">
                  <a:buNone/>
                </a:pPr>
                <a:r>
                  <a:rPr lang="es-MX" dirty="0"/>
                  <a:t>3  1</a:t>
                </a:r>
                <a:r>
                  <a:rPr lang="en-US" dirty="0"/>
                  <a:t>   3     3</a:t>
                </a:r>
              </a:p>
              <a:p>
                <a:pPr marL="0" indent="0">
                  <a:buNone/>
                </a:pPr>
                <a:r>
                  <a:rPr lang="es-MX" dirty="0"/>
                  <a:t>1   1   1    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A2EEDDE-E9E2-4656-9F54-82A68255D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62" y="1368425"/>
                <a:ext cx="6726382" cy="4351338"/>
              </a:xfrm>
              <a:blipFill>
                <a:blip r:embed="rId2"/>
                <a:stretch>
                  <a:fillRect l="-1178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257A243-304F-471F-A0FC-57B197262869}"/>
              </a:ext>
            </a:extLst>
          </p:cNvPr>
          <p:cNvCxnSpPr/>
          <p:nvPr/>
        </p:nvCxnSpPr>
        <p:spPr>
          <a:xfrm>
            <a:off x="1287984" y="3849056"/>
            <a:ext cx="0" cy="1544595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9AD9CD2-E483-4354-B67B-FEBD5CEA0DBB}"/>
              </a:ext>
            </a:extLst>
          </p:cNvPr>
          <p:cNvCxnSpPr>
            <a:cxnSpLocks/>
          </p:cNvCxnSpPr>
          <p:nvPr/>
        </p:nvCxnSpPr>
        <p:spPr>
          <a:xfrm flipH="1">
            <a:off x="74962" y="4140638"/>
            <a:ext cx="1213022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C6DF940-A2DB-453A-9D71-4EBC9BA9687C}"/>
              </a:ext>
            </a:extLst>
          </p:cNvPr>
          <p:cNvCxnSpPr>
            <a:cxnSpLocks/>
          </p:cNvCxnSpPr>
          <p:nvPr/>
        </p:nvCxnSpPr>
        <p:spPr>
          <a:xfrm>
            <a:off x="1719548" y="3944167"/>
            <a:ext cx="469038" cy="13375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D2CD84F-FA4D-46B9-AE61-1282D25A0171}"/>
              </a:ext>
            </a:extLst>
          </p:cNvPr>
          <p:cNvCxnSpPr>
            <a:cxnSpLocks/>
          </p:cNvCxnSpPr>
          <p:nvPr/>
        </p:nvCxnSpPr>
        <p:spPr>
          <a:xfrm flipV="1">
            <a:off x="1799348" y="4140638"/>
            <a:ext cx="389238" cy="30516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391773-5786-4462-9CD3-67882C8FBB05}"/>
              </a:ext>
            </a:extLst>
          </p:cNvPr>
          <p:cNvSpPr txBox="1"/>
          <p:nvPr/>
        </p:nvSpPr>
        <p:spPr>
          <a:xfrm>
            <a:off x="2165406" y="3928803"/>
            <a:ext cx="127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Multiplicar 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B8E3DF-80AC-46CC-BA6C-6A5ECBBDB1F7}"/>
              </a:ext>
            </a:extLst>
          </p:cNvPr>
          <p:cNvSpPr txBox="1"/>
          <p:nvPr/>
        </p:nvSpPr>
        <p:spPr>
          <a:xfrm>
            <a:off x="3202605" y="3785530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= </a:t>
            </a:r>
            <a:r>
              <a:rPr lang="es-MX" sz="3200" dirty="0">
                <a:solidFill>
                  <a:schemeClr val="accent6"/>
                </a:solidFill>
              </a:rPr>
              <a:t>6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3030806-E719-4E19-9F18-5BC63BAC5B20}"/>
              </a:ext>
            </a:extLst>
          </p:cNvPr>
          <p:cNvCxnSpPr/>
          <p:nvPr/>
        </p:nvCxnSpPr>
        <p:spPr>
          <a:xfrm>
            <a:off x="6723305" y="1199379"/>
            <a:ext cx="0" cy="5489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767B1559-5F3A-49A3-83C8-73D9F5F1A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t="22613" r="27840" b="32339"/>
          <a:stretch/>
        </p:blipFill>
        <p:spPr>
          <a:xfrm>
            <a:off x="6891621" y="2653178"/>
            <a:ext cx="5225417" cy="343425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740732C-3BA5-43B2-9195-0B943C5D1AA8}"/>
              </a:ext>
            </a:extLst>
          </p:cNvPr>
          <p:cNvSpPr txBox="1"/>
          <p:nvPr/>
        </p:nvSpPr>
        <p:spPr>
          <a:xfrm>
            <a:off x="6779961" y="1309249"/>
            <a:ext cx="5448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Una vez que se obtuvo el m.c.m, se realiza</a:t>
            </a:r>
          </a:p>
          <a:p>
            <a:r>
              <a:rPr lang="es-MX" sz="2400" dirty="0"/>
              <a:t> el siguiente procedimiento para resolver </a:t>
            </a:r>
          </a:p>
          <a:p>
            <a:r>
              <a:rPr lang="es-MX" sz="2400" dirty="0"/>
              <a:t>la fracción.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6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ítulo 43">
            <a:extLst>
              <a:ext uri="{FF2B5EF4-FFF2-40B4-BE49-F238E27FC236}">
                <a16:creationId xmlns:a16="http://schemas.microsoft.com/office/drawing/2014/main" id="{ABEBB82A-3DB7-4D45-A9AE-08CCB1CD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81" y="0"/>
            <a:ext cx="10515600" cy="1325563"/>
          </a:xfrm>
        </p:spPr>
        <p:txBody>
          <a:bodyPr/>
          <a:lstStyle/>
          <a:p>
            <a:r>
              <a:rPr lang="es-MX" u="sng" dirty="0">
                <a:solidFill>
                  <a:srgbClr val="7030A0"/>
                </a:solidFill>
              </a:rPr>
              <a:t>Con fracción equivalente.</a:t>
            </a:r>
            <a:endParaRPr lang="en-US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Marcador de contenido 44">
                <a:extLst>
                  <a:ext uri="{FF2B5EF4-FFF2-40B4-BE49-F238E27FC236}">
                    <a16:creationId xmlns:a16="http://schemas.microsoft.com/office/drawing/2014/main" id="{43B1B869-F792-4395-87FA-976C44E0A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886907"/>
                <a:ext cx="10965873" cy="3075276"/>
              </a:xfrm>
            </p:spPr>
            <p:txBody>
              <a:bodyPr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s-MX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s-MX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s-MX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s-MX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s-MX" sz="3600" dirty="0">
                    <a:solidFill>
                      <a:prstClr val="black"/>
                    </a:solidFill>
                    <a:latin typeface="Calibri" panose="020F0502020204030204"/>
                  </a:rPr>
                  <a:t>Las fracciones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MX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s-MX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se van a volver equivalentes,</a:t>
                </a:r>
                <a:r>
                  <a:rPr kumimoji="0" lang="es-MX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en este caso tenemos que volver igual el denominador, lo realizamos mediante una multiplicación de la siguiente manera:</a:t>
                </a:r>
                <a:endPara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5" name="Marcador de contenido 44">
                <a:extLst>
                  <a:ext uri="{FF2B5EF4-FFF2-40B4-BE49-F238E27FC236}">
                    <a16:creationId xmlns:a16="http://schemas.microsoft.com/office/drawing/2014/main" id="{43B1B869-F792-4395-87FA-976C44E0A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886907"/>
                <a:ext cx="10965873" cy="3075276"/>
              </a:xfrm>
              <a:blipFill>
                <a:blip r:embed="rId2"/>
                <a:stretch>
                  <a:fillRect l="-1668" t="-2970" r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Imagen 50">
            <a:extLst>
              <a:ext uri="{FF2B5EF4-FFF2-40B4-BE49-F238E27FC236}">
                <a16:creationId xmlns:a16="http://schemas.microsoft.com/office/drawing/2014/main" id="{BF5D7325-43C7-47ED-879E-A9C449A9A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74" t="30031" r="35340" b="20388"/>
          <a:stretch/>
        </p:blipFill>
        <p:spPr>
          <a:xfrm>
            <a:off x="3793162" y="3277692"/>
            <a:ext cx="5711056" cy="33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D14C0-A809-4E87-90D6-8264509C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91" y="451906"/>
            <a:ext cx="8610600" cy="1293028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u="sng" dirty="0">
                <a:solidFill>
                  <a:schemeClr val="accent6">
                    <a:lumMod val="75000"/>
                  </a:schemeClr>
                </a:solidFill>
              </a:rPr>
              <a:t>Con método mariposa.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60022-FB7C-43D9-9093-AA038DE62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6" t="23220" r="19091" b="14325"/>
          <a:stretch/>
        </p:blipFill>
        <p:spPr>
          <a:xfrm>
            <a:off x="512618" y="1593274"/>
            <a:ext cx="11166763" cy="48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2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097F9-2031-49F6-9120-841C46E0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>
                <a:solidFill>
                  <a:srgbClr val="FF0000"/>
                </a:solidFill>
              </a:rPr>
              <a:t>Tarea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888E45-D83E-4E98-A673-653A7541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684"/>
          </a:xfrm>
        </p:spPr>
        <p:txBody>
          <a:bodyPr/>
          <a:lstStyle/>
          <a:p>
            <a:r>
              <a:rPr lang="es-MX" dirty="0"/>
              <a:t>Resuelve las siguientes sumas de fracciones, utiliza un método para cada suma y las 2 que sobren utiliza el método que más te agrade.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BD3B86F-85BD-4E70-A012-CB3700ABC484}"/>
                  </a:ext>
                </a:extLst>
              </p:cNvPr>
              <p:cNvSpPr txBox="1"/>
              <p:nvPr/>
            </p:nvSpPr>
            <p:spPr>
              <a:xfrm>
                <a:off x="1274618" y="2982046"/>
                <a:ext cx="1812227" cy="1240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1.   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BD3B86F-85BD-4E70-A012-CB3700ABC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18" y="2982046"/>
                <a:ext cx="1812227" cy="1240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E2D80A3-3C04-497A-AEC6-3E5597275F4A}"/>
                  </a:ext>
                </a:extLst>
              </p:cNvPr>
              <p:cNvSpPr txBox="1"/>
              <p:nvPr/>
            </p:nvSpPr>
            <p:spPr>
              <a:xfrm>
                <a:off x="4631794" y="3125240"/>
                <a:ext cx="17634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2.   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E2D80A3-3C04-497A-AEC6-3E5597275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794" y="3125240"/>
                <a:ext cx="1763431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6255282-D520-401B-95CD-1B838F30A996}"/>
                  </a:ext>
                </a:extLst>
              </p:cNvPr>
              <p:cNvSpPr txBox="1"/>
              <p:nvPr/>
            </p:nvSpPr>
            <p:spPr>
              <a:xfrm>
                <a:off x="8051010" y="3253659"/>
                <a:ext cx="1973297" cy="784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MX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6255282-D520-401B-95CD-1B838F30A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10" y="3253659"/>
                <a:ext cx="1973297" cy="784254"/>
              </a:xfrm>
              <a:prstGeom prst="rect">
                <a:avLst/>
              </a:prstGeom>
              <a:blipFill>
                <a:blip r:embed="rId4"/>
                <a:stretch>
                  <a:fillRect l="-14241" t="-4688" r="-185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7DC2DF2-363C-481B-B18F-2EEB00E510A3}"/>
                  </a:ext>
                </a:extLst>
              </p:cNvPr>
              <p:cNvSpPr txBox="1"/>
              <p:nvPr/>
            </p:nvSpPr>
            <p:spPr>
              <a:xfrm>
                <a:off x="1534073" y="4883727"/>
                <a:ext cx="2310889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7DC2DF2-363C-481B-B18F-2EEB00E51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73" y="4883727"/>
                <a:ext cx="2310889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2854FA-DA21-4C2A-97AE-E55E9D0FFB12}"/>
                  </a:ext>
                </a:extLst>
              </p:cNvPr>
              <p:cNvSpPr txBox="1"/>
              <p:nvPr/>
            </p:nvSpPr>
            <p:spPr>
              <a:xfrm>
                <a:off x="5937645" y="4895012"/>
                <a:ext cx="2718693" cy="786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5.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MX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MX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2854FA-DA21-4C2A-97AE-E55E9D0FF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645" y="4895012"/>
                <a:ext cx="2718693" cy="786882"/>
              </a:xfrm>
              <a:prstGeom prst="rect">
                <a:avLst/>
              </a:prstGeom>
              <a:blipFill>
                <a:blip r:embed="rId6"/>
                <a:stretch>
                  <a:fillRect l="-10090" t="-4651" r="-897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79916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182</TotalTime>
  <Words>190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Century Gothic</vt:lpstr>
      <vt:lpstr>Estela de condensación</vt:lpstr>
      <vt:lpstr>MATEMÁTICAS</vt:lpstr>
      <vt:lpstr>Presentación de PowerPoint</vt:lpstr>
      <vt:lpstr>Suma de fracción con distinto denominador.</vt:lpstr>
      <vt:lpstr>Con fracción equivalente.</vt:lpstr>
      <vt:lpstr> Con método mariposa.</vt:lpstr>
      <vt:lpstr>Tarea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Brenda Lizbeth Rugerio Cortes</dc:creator>
  <cp:lastModifiedBy>Brenda Lizbeth Rugerio Cortes</cp:lastModifiedBy>
  <cp:revision>2</cp:revision>
  <dcterms:created xsi:type="dcterms:W3CDTF">2022-01-10T20:54:20Z</dcterms:created>
  <dcterms:modified xsi:type="dcterms:W3CDTF">2022-01-10T23:56:39Z</dcterms:modified>
</cp:coreProperties>
</file>