
<file path=[Content_Types].xml><?xml version="1.0" encoding="utf-8"?>
<Types xmlns="http://schemas.openxmlformats.org/package/2006/content-types">
  <Default Extension="bmp" ContentType="image/bmp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3-28T15:18:15.687"/>
    </inkml:context>
    <inkml:brush xml:id="br0">
      <inkml:brushProperty name="width" value="0.35" units="cm"/>
      <inkml:brushProperty name="height" value="2.1" units="cm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3-28T21:01:30.83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2,'24'0,"58"0,0 2,105 18,-61 2,2-5,177 0,-274-19,1-2,-1-1,0-2,43-14,-37 10,0 1,53-6,-8 12,-1 5,140 17,-27 0,1 2,40 1,190-22,-414 1,0 0,0-1,0 0,11-3,1-4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3-28T21:01:31.166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3-28T21:01:31.52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3-28T21:01:59.43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3086 117,'-12'-1,"0"-1,0 0,0 0,-21-8,-34-6,-310 9,211 10,113-4,1-2,-89-16,-119-20,173 29,0 3,-159 8,95 2,93-2,-1 2,-76 15,-66 22,151-32,-1-2,0-2,0-2,-62-6,8 1,46 2,-82 3,137-2,1 1,-1-1,1 1,-1 0,1 0,0 1,-1-1,1 0,0 1,0 0,0 0,0 0,1 0,-1 0,0 1,1-1,-1 1,1-1,0 1,0 0,0 0,0 0,1 0,-1 1,1-1,0 0,0 1,0-1,-1 6,0 10,0 1,1-1,1 0,3 27,-1-13,-3 16,-2-1,-10 54,4-46,0 62,7-67,0-32,1-1,0 0,2 0,0 0,1 0,1 0,5 19,-6-34,-1 0,1 0,0 0,0 0,0 0,1-1,-1 1,1-1,0 0,-1 1,1-1,0 0,0-1,0 1,0 0,1-1,-1 0,0 0,1 0,-1 0,4 0,10 2,0-2,0 0,18-1,-17 0,1114-8,347 8,-1421 5,34 1,-88-6,1 0,0-1,0 1,0-1,0 0,-1-1,1 1,0-1,-1 0,1 0,-1 0,0 0,0-1,6-4,-7 4,0-1,-1 1,1 0,-1-1,0 0,0 1,0-1,0 0,-1 0,0 0,0 0,0-1,0 1,0 0,-1 0,0-1,0 1,0 0,0 0,-1-1,1 1,-1 0,0 0,-1 0,1 0,-1 0,1 0,-1 0,0 0,-1 1,1-1,-1 1,1 0,-1-1,0 1,0 0,-1 1,1-1,-1 1,1-1,-1 1,0 0,-7-3,-15-1,-1 0,0 2,0 1,0 1,-1 2,1 0,-32 5,-31 0,-640-3,405-3,289-2,1-1,-1-2,1-1,0-2,-49-19,46 14,-1 2,-1 2,0 1,-41-3,-299 11,171 5,187-4,-1 2,1 1,-1 1,1 0,0 2,0 0,1 2,0 0,0 2,1 0,0 1,1 1,0 1,-19 17,32-23,1-1,0 1,0 1,0-1,1 0,0 1,1 0,0 0,0 0,1 0,0 1,0-1,-1 15,1 12,2-1,4 40,0-17,-1 319,-3-372,0 1,0 0,1-1,-1 1,1-1,0 1,0-1,1 1,-1-1,1 0,0 0,0 1,1-1,-1-1,1 1,3 4,-2-5,0 1,1-1,-1 0,1 0,0 0,0 0,0-1,0 0,1 0,-1-1,0 1,1-1,6 1,83 4,-64-5,47 7,31 6,1-5,189-9,-122-3,580 3,-737 0,-1-2,1 0,-1-1,0 0,0-2,0 0,32-14,-46 16,0 1,0-1,0 0,-1-1,1 1,-1-1,0 1,0-1,0-1,0 1,-1-1,1 1,2-8,-4 8,-1-1,1 1,-1-1,0 1,-1-1,1 1,-1-1,0 0,0 1,-1-1,1 1,-1-1,0 1,0-1,-1 1,1-1,-1 1,-4-8,3 7,0 0,-1 1,1-1,-1 1,0-1,0 1,-1 0,1 1,-1-1,0 1,0 0,0 0,0 0,-1 1,1 0,-1 0,1 0,-10-1,-11-2,0 2,-48 0,65 2,-553 4,164 2,19-5,456 22,-12-13,0-3,90-3,-90-4,-1 3,105 17,-99-6,209 52,-250-55,-1 2,41 23,-52-24,1-2,1 0,-1-1,1 0,0-2,1 0,0-1,24 2,-4-6,1-3,-1-1,1-2,42-10,-75 13,139-15,-112 15,0-2,-1-1,1-1,-1-2,57-21,-36 6,94-28,-124 44,0 2,1 0,0 2,-1 1,1 1,34 3,-57-2,1 1,-1-1,1 1,0 0,-1 1,0-1,1 1,-1-1,0 1,0 0,1 0,-2 0,1 1,0-1,0 1,-1-1,1 1,-1 0,0 0,0 0,0 0,0 1,-1-1,1 0,-1 1,0-1,0 1,1 3,0 7,0 0,0 0,-2-1,0 1,0 0,-3 16,2-25,0 0,-1 0,0 0,1 0,-1 0,-1 0,1-1,-1 1,0-1,0 0,0 0,-1 0,1 0,-6 3,-8 8,0-2,-22 12,6-3,8-4,2 1,0 1,-22 24,34-32,1 0,1 1,0 0,1 1,0 0,1 0,-9 27,-9 46,-26 162,50-245,1-1,-1 1,0-1,0 1,-1-1,1 0,-1 0,1 0,-1 1,0-2,0 1,-1 0,1 0,0-1,-1 1,0-1,0 0,1 1,-1-1,0-1,-1 1,1 0,0-1,0 0,-1 0,1 0,-1 0,1 0,-1 0,-6-1,-12 1,1-1,-1-1,1-1,-25-5,12 2,-67-13,0-5,-169-62,175 53,-167-40,177 51,-573-109,531 118,-250 8,188 7,125-3,915 0,-786 2,80 15,-81-7,85 0,-68-10,-4-3,0 4,1 4,108 20,-109-9,1-3,138 6,-182-16,0 1,0 2,0 1,-1 2,58 23,-51-18,-6-4,0-1,0-2,1-1,0-2,0-1,1-2,40-4,-65 1,0 0,0 0,1-1,11-5,22-6,-44 14,0-1,0 1,0 0,1 0,-1 0,0 0,1 0,-1 0,0 0,0 0,1 0,-1 0,0 1,0-1,0 1,1-1,-1 1,0-1,0 1,0 0,0-1,0 1,0 0,0 0,0 0,0 0,0 0,0 1,1 1,-1 0,0 0,0 0,0 1,0-1,0 0,0 1,-1-1,0 1,0 4,0 8,-2-1,0 1,-6 22,-6 8,-23 51,-2 5,25-59,3 1,1 0,3 1,1 0,3 0,1 47,2 12,4 89,-4-191,-1 0,1 0,0 1,1-1,-1 0,0 0,1 0,-1 0,1 1,0-1,0 0,-1 0,1 0,1 0,-1 0,0-1,0 1,1 0,-1 0,1-1,-1 1,1-1,0 1,0-1,0 0,0 0,-1 0,1 0,1 0,-1 0,0-1,0 1,2 0,-1-1,0-1,0 0,-1 1,1-1,0 0,-1 0,1-1,-1 1,1 0,-1-1,0 0,1 1,-1-1,0 0,0 0,0 0,-1-1,1 1,0 0,-1-1,1 1,-1-1,0 1,0-1,1-5,2-1,-2-1,1 1,-1-1,-1 0,0 0,0 0,-1 0,-1 0,1 0,-3-10,-3-7,-1 0,-13-31,10 32,1-1,-7-41,16 64,-1-1,1 1,-1-1,0 1,0 0,-1-1,1 1,-1 0,0 0,0 0,0 0,-1 0,1 1,-1-1,0 1,0 0,0-1,0 1,-1 0,1 1,-1-1,0 1,0 0,0 0,0 0,0 0,0 0,0 1,-1 0,-4-1,-45-6,0 3,-1 1,0 3,-65 8,-16-2,-947-5,1056-1,1-2,0-1,0-1,-36-13,-42-7,-120 4,153 17,1-2,-78-18,123 16,1-1,1-1,-1-1,-31-20,28 15,0 1,-31-11,47 23,-33-15,43 17,1 1,-1 0,1 0,-1-1,1 1,0 0,-1 0,1-1,-1 1,1-1,0 1,0 0,-1-1,1 1,0-1,0 1,-1-1,1 1,0-1,0 1,0-1,0 1,0-1,-1 1,1-1,0 0,1 0,0 0,-1 1,1-1,0 0,0 0,-1 0,1 1,0-1,0 0,0 1,0-1,0 0,0 1,0 0,0-1,0 1,2-1,26-6,0 1,1 1,0 2,-1 1,1 1,39 5,0-3,1513 1,-1523 0,1 3,94 19,-112-10,-42-14,1 1,-1-1,0 0,1 0,-1 1,1-1,-1 0,0 1,1-1,-1 1,0-1,1 0,-1 1,0-1,0 1,0-1,1 1,-1-1,0 1,0-1,0 1,0-1,0 1,0-1,0 1,0-1,0 2,-1-1,1 0,-1 1,0-1,0 0,0 0,0 0,0 1,0-1,0 0,0 0,-1-1,1 1,0 0,-3 1,-27 12,-1 0,-1-3,0 0,-47 8,-9 3,25-5,0-2,-1-3,0-3,-98 1,-1234-14,1491 33,8-10,150 8,-216-24,-4 2,-1 2,0 1,-1 2,0 1,44 22,-22-11,27 8,2-3,1-4,1-4,91 9,-116-18,0 3,75 27,-101-24,-32-16,0 1,0-1,1 0,-1 0,0 0,0 1,1-1,-1 0,0 0,0 1,0-1,1 0,-1 1,0-1,0 0,0 1,0-1,0 0,0 1,0-1,1 0,-1 1,0-1,0 0,0 1,0-1,0 0,-1 1,1-1,0 0,0 1,0-1,0 0,0 1,0-1,-1 0,1 0,0 1,0-1,0 0,-1 1,-3 1,0 0,-1 0,1 0,-1-1,0 1,1-1,-1 0,0-1,-7 1,-161 10,-190-14,117-2,173 4,21 0,-1 1,0 3,-64 11,-65 13,34-7,66-10,61-8,-1 0,0 2,1 0,-1 1,-28 12,7-2,31-11,0 0,1 0,-19 11,29-15,1 0,0 0,-1 0,1 0,-1 0,1 1,0-1,-1 0,1 0,0 0,-1 1,1-1,0 0,-1 0,1 1,0-1,-1 0,1 1,0-1,0 0,0 1,-1-1,1 0,0 1,0-1,0 0,0 1,0-1,-1 1,1-1,0 1,0-1,0 0,0 1,0-1,0 1,0-1,1 0,-1 1,0-1,0 1,0-1,0 0,0 1,1-1,-1 0,0 1,0-1,1 0,-1 1,24 8,-6-6,0-1,0 0,1-1,-1-1,33-5,98-22,-99 16,228-36,-238 43,0 2,-1 1,1 3,0 1,42 9,-4 8,-52-12,1-1,39 4,-63-10,18 0,0 1,0 0,0 2,0 1,-1 1,37 14,-27-6,0-1,0-2,1-1,0-2,1 0,0-3,0 0,0-2,38-2,463-5,-485 1,80-13,-75 7,55-1,301 11,-376-1</inkml:trace>
</inkml:ink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5767790-B738-48E6-A49F-6B5EA064B9E5}" type="datetimeFigureOut">
              <a:rPr lang="es-MX" smtClean="0"/>
              <a:t>04/04/2022</a:t>
            </a:fld>
            <a:endParaRPr lang="es-MX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9C4B72-D983-4CDA-91F0-2ADE87AD16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2991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767790-B738-48E6-A49F-6B5EA064B9E5}" type="datetimeFigureOut">
              <a:rPr lang="es-MX" smtClean="0"/>
              <a:t>04/04/2022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9C4B72-D983-4CDA-91F0-2ADE87AD16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1227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767790-B738-48E6-A49F-6B5EA064B9E5}" type="datetimeFigureOut">
              <a:rPr lang="es-MX" smtClean="0"/>
              <a:t>04/04/2022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9C4B72-D983-4CDA-91F0-2ADE87AD16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5021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767790-B738-48E6-A49F-6B5EA064B9E5}" type="datetimeFigureOut">
              <a:rPr lang="es-MX" smtClean="0"/>
              <a:t>04/04/2022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9C4B72-D983-4CDA-91F0-2ADE87AD16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8054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5767790-B738-48E6-A49F-6B5EA064B9E5}" type="datetimeFigureOut">
              <a:rPr lang="es-MX" smtClean="0"/>
              <a:t>04/04/2022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9C4B72-D983-4CDA-91F0-2ADE87AD16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385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767790-B738-48E6-A49F-6B5EA064B9E5}" type="datetimeFigureOut">
              <a:rPr lang="es-MX" smtClean="0"/>
              <a:t>04/04/2022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9C4B72-D983-4CDA-91F0-2ADE87AD16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1386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767790-B738-48E6-A49F-6B5EA064B9E5}" type="datetimeFigureOut">
              <a:rPr lang="es-MX" smtClean="0"/>
              <a:t>04/04/2022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9C4B72-D983-4CDA-91F0-2ADE87AD16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7754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767790-B738-48E6-A49F-6B5EA064B9E5}" type="datetimeFigureOut">
              <a:rPr lang="es-MX" smtClean="0"/>
              <a:t>04/04/2022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9C4B72-D983-4CDA-91F0-2ADE87AD16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3205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767790-B738-48E6-A49F-6B5EA064B9E5}" type="datetimeFigureOut">
              <a:rPr lang="es-MX" smtClean="0"/>
              <a:t>04/04/2022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9C4B72-D983-4CDA-91F0-2ADE87AD16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8688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767790-B738-48E6-A49F-6B5EA064B9E5}" type="datetimeFigureOut">
              <a:rPr lang="es-MX" smtClean="0"/>
              <a:t>04/04/2022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D9C4B72-D983-4CDA-91F0-2ADE87AD16FD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2819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5767790-B738-48E6-A49F-6B5EA064B9E5}" type="datetimeFigureOut">
              <a:rPr lang="es-MX" smtClean="0"/>
              <a:t>04/04/2022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9C4B72-D983-4CDA-91F0-2ADE87AD16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5194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A5767790-B738-48E6-A49F-6B5EA064B9E5}" type="datetimeFigureOut">
              <a:rPr lang="es-MX" smtClean="0"/>
              <a:t>04/04/2022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1D9C4B72-D983-4CDA-91F0-2ADE87AD16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05656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customXml" Target="../ink/ink2.xml"/><Relationship Id="rId12" Type="http://schemas.openxmlformats.org/officeDocument/2006/relationships/customXml" Target="../ink/ink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customXml" Target="../ink/ink4.xml"/><Relationship Id="rId5" Type="http://schemas.openxmlformats.org/officeDocument/2006/relationships/customXml" Target="../ink/ink1.xml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customXml" Target="../ink/ink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840F8C-D7E6-493C-93D1-1B88D44099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Matemáticas 1, 2 y 3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52CA1D3-24D7-4ADA-A1E7-6559DD52DE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3900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A592D1-FA06-4B09-A731-EF0BD93E6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837" y="57434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MX" sz="4800" dirty="0">
                <a:solidFill>
                  <a:srgbClr val="FFFF00"/>
                </a:solidFill>
              </a:rPr>
              <a:t>Lunes 28 de marzo del 2022</a:t>
            </a:r>
            <a:br>
              <a:rPr lang="es-MX" sz="4800" dirty="0">
                <a:solidFill>
                  <a:srgbClr val="FFFF00"/>
                </a:solidFill>
              </a:rPr>
            </a:br>
            <a:r>
              <a:rPr lang="es-MX" sz="4800" u="sng" dirty="0">
                <a:solidFill>
                  <a:srgbClr val="FFFF00"/>
                </a:solidFill>
              </a:rPr>
              <a:t>TEMA 3: Fracción Mixta en Recta Numérica.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6E09A2D9-60F3-4893-B055-BCC76D5C6EC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83241" y="2366682"/>
                <a:ext cx="11425518" cy="3667170"/>
              </a:xfrm>
            </p:spPr>
            <p:txBody>
              <a:bodyPr>
                <a:noAutofit/>
              </a:bodyPr>
              <a:lstStyle/>
              <a:p>
                <a:pPr algn="just"/>
                <a:r>
                  <a:rPr lang="es-MX" sz="2800" dirty="0"/>
                  <a:t>Representamos la siguiente fracción en la recta numérica </a:t>
                </a:r>
                <a14:m>
                  <m:oMath xmlns:m="http://schemas.openxmlformats.org/officeDocument/2006/math">
                    <m:r>
                      <a:rPr lang="es-MX" sz="2800" b="0" i="0" smtClean="0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s-MX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s-MX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s-MX" sz="2800" dirty="0"/>
              </a:p>
              <a:p>
                <a:pPr algn="just"/>
                <a:r>
                  <a:rPr lang="es-MX" sz="2800" dirty="0"/>
                  <a:t>El entero 1 nos indica que la fracción está entre el 1 y el 2. Por eso, ubicaremos la fracción original en ese segmento de la recta (del 1 al 2). </a:t>
                </a:r>
              </a:p>
              <a:p>
                <a:pPr algn="just"/>
                <a:r>
                  <a:rPr lang="es-MX" sz="2800" dirty="0"/>
                  <a:t>Luego se dividirá la recta en 3 partes, como indica el denominador y marcaremos donde se ubica la fracción </a:t>
                </a:r>
                <a14:m>
                  <m:oMath xmlns:m="http://schemas.openxmlformats.org/officeDocument/2006/math">
                    <m:r>
                      <a:rPr lang="es-MX" sz="2800" b="0" i="0" smtClean="0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s-MX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s-MX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s-MX" sz="2800" dirty="0"/>
              </a:p>
              <a:p>
                <a:pPr algn="just"/>
                <a:endParaRPr lang="es-MX" sz="2800" dirty="0"/>
              </a:p>
              <a:p>
                <a:pPr algn="just"/>
                <a:endParaRPr lang="es-MX" sz="2800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6E09A2D9-60F3-4893-B055-BCC76D5C6EC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3241" y="2366682"/>
                <a:ext cx="11425518" cy="3667170"/>
              </a:xfrm>
              <a:blipFill>
                <a:blip r:embed="rId2"/>
                <a:stretch>
                  <a:fillRect l="-961" r="-106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3094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>
                <a:extLst>
                  <a:ext uri="{FF2B5EF4-FFF2-40B4-BE49-F238E27FC236}">
                    <a16:creationId xmlns:a16="http://schemas.microsoft.com/office/drawing/2014/main" id="{0F7C7F62-DA21-427A-8DDC-05F60E7B32E4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626063" y="310889"/>
                <a:ext cx="10515600" cy="1325563"/>
              </a:xfrm>
            </p:spPr>
            <p:txBody>
              <a:bodyPr/>
              <a:lstStyle/>
              <a:p>
                <a:r>
                  <a:rPr lang="es-MX" u="sng" dirty="0">
                    <a:solidFill>
                      <a:srgbClr val="00B0F0"/>
                    </a:solidFill>
                  </a:rPr>
                  <a:t>Representación gráfica de </a:t>
                </a:r>
                <a14:m>
                  <m:oMath xmlns:m="http://schemas.openxmlformats.org/officeDocument/2006/math">
                    <m:r>
                      <a:rPr lang="es-MX" b="0" i="0" u="sng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s-MX" i="1" u="sng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u="sng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s-MX" b="0" i="1" u="sng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 3</m:t>
                        </m:r>
                      </m:den>
                    </m:f>
                  </m:oMath>
                </a14:m>
                <a:endParaRPr lang="es-MX" u="sng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2" name="Título 1">
                <a:extLst>
                  <a:ext uri="{FF2B5EF4-FFF2-40B4-BE49-F238E27FC236}">
                    <a16:creationId xmlns:a16="http://schemas.microsoft.com/office/drawing/2014/main" id="{0F7C7F62-DA21-427A-8DDC-05F60E7B32E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26063" y="310889"/>
                <a:ext cx="10515600" cy="1325563"/>
              </a:xfrm>
              <a:blipFill>
                <a:blip r:embed="rId2"/>
                <a:stretch>
                  <a:fillRect l="-2667" b="-922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FF2F7712-4911-4094-93DD-5933F75C12C7}"/>
              </a:ext>
            </a:extLst>
          </p:cNvPr>
          <p:cNvCxnSpPr/>
          <p:nvPr/>
        </p:nvCxnSpPr>
        <p:spPr>
          <a:xfrm>
            <a:off x="1457782" y="5128530"/>
            <a:ext cx="9399494" cy="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CC41284D-3926-4C14-8686-901382C53964}"/>
              </a:ext>
            </a:extLst>
          </p:cNvPr>
          <p:cNvCxnSpPr/>
          <p:nvPr/>
        </p:nvCxnSpPr>
        <p:spPr>
          <a:xfrm>
            <a:off x="1641486" y="5081315"/>
            <a:ext cx="0" cy="5916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>
            <a:extLst>
              <a:ext uri="{FF2B5EF4-FFF2-40B4-BE49-F238E27FC236}">
                <a16:creationId xmlns:a16="http://schemas.microsoft.com/office/drawing/2014/main" id="{6653F159-FCA6-4ECC-BF51-F69A02736373}"/>
              </a:ext>
            </a:extLst>
          </p:cNvPr>
          <p:cNvSpPr txBox="1"/>
          <p:nvPr/>
        </p:nvSpPr>
        <p:spPr>
          <a:xfrm>
            <a:off x="1457782" y="562026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/>
              <a:t>0</a:t>
            </a:r>
            <a:endParaRPr lang="es-MX" b="1" dirty="0"/>
          </a:p>
        </p:txBody>
      </p: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5D8800D6-495D-4B8B-99AB-187C0B55F19E}"/>
              </a:ext>
            </a:extLst>
          </p:cNvPr>
          <p:cNvCxnSpPr/>
          <p:nvPr/>
        </p:nvCxnSpPr>
        <p:spPr>
          <a:xfrm>
            <a:off x="5891197" y="5149766"/>
            <a:ext cx="0" cy="5916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AF91A25F-E203-457A-A89B-DB209E6A2A8A}"/>
              </a:ext>
            </a:extLst>
          </p:cNvPr>
          <p:cNvCxnSpPr/>
          <p:nvPr/>
        </p:nvCxnSpPr>
        <p:spPr>
          <a:xfrm>
            <a:off x="10672481" y="5128530"/>
            <a:ext cx="0" cy="5916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uadroTexto 18">
            <a:extLst>
              <a:ext uri="{FF2B5EF4-FFF2-40B4-BE49-F238E27FC236}">
                <a16:creationId xmlns:a16="http://schemas.microsoft.com/office/drawing/2014/main" id="{26305122-A62C-401C-B788-C0376234022E}"/>
              </a:ext>
            </a:extLst>
          </p:cNvPr>
          <p:cNvSpPr txBox="1"/>
          <p:nvPr/>
        </p:nvSpPr>
        <p:spPr>
          <a:xfrm>
            <a:off x="5700159" y="564990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/>
              <a:t>1</a:t>
            </a:r>
            <a:endParaRPr lang="es-MX" b="1"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F86C6CBF-FCEE-4019-B7EF-6C498384B2E0}"/>
              </a:ext>
            </a:extLst>
          </p:cNvPr>
          <p:cNvSpPr txBox="1"/>
          <p:nvPr/>
        </p:nvSpPr>
        <p:spPr>
          <a:xfrm>
            <a:off x="10457547" y="563494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/>
              <a:t>2</a:t>
            </a:r>
            <a:endParaRPr lang="es-MX" b="1" dirty="0"/>
          </a:p>
        </p:txBody>
      </p: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998C19D2-5992-461B-99F5-99EE904EA93F}"/>
              </a:ext>
            </a:extLst>
          </p:cNvPr>
          <p:cNvCxnSpPr/>
          <p:nvPr/>
        </p:nvCxnSpPr>
        <p:spPr>
          <a:xfrm>
            <a:off x="7569446" y="4824971"/>
            <a:ext cx="0" cy="552179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id="{D7024A89-5EFE-4A67-A59E-A9E36A057BCF}"/>
              </a:ext>
            </a:extLst>
          </p:cNvPr>
          <p:cNvCxnSpPr/>
          <p:nvPr/>
        </p:nvCxnSpPr>
        <p:spPr>
          <a:xfrm>
            <a:off x="9137460" y="4852440"/>
            <a:ext cx="0" cy="552179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lecha: curvada hacia abajo 31">
            <a:extLst>
              <a:ext uri="{FF2B5EF4-FFF2-40B4-BE49-F238E27FC236}">
                <a16:creationId xmlns:a16="http://schemas.microsoft.com/office/drawing/2014/main" id="{B9ED7162-E06E-4867-821F-0D6861BC3F01}"/>
              </a:ext>
            </a:extLst>
          </p:cNvPr>
          <p:cNvSpPr/>
          <p:nvPr/>
        </p:nvSpPr>
        <p:spPr>
          <a:xfrm>
            <a:off x="5921740" y="4658067"/>
            <a:ext cx="1707415" cy="388746"/>
          </a:xfrm>
          <a:prstGeom prst="curved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34" name="Flecha: curvada hacia abajo 33">
            <a:extLst>
              <a:ext uri="{FF2B5EF4-FFF2-40B4-BE49-F238E27FC236}">
                <a16:creationId xmlns:a16="http://schemas.microsoft.com/office/drawing/2014/main" id="{361A3D7F-664E-42BD-847E-4C3DCCA9B1B0}"/>
              </a:ext>
            </a:extLst>
          </p:cNvPr>
          <p:cNvSpPr/>
          <p:nvPr/>
        </p:nvSpPr>
        <p:spPr>
          <a:xfrm>
            <a:off x="7578195" y="4672725"/>
            <a:ext cx="1707415" cy="388746"/>
          </a:xfrm>
          <a:prstGeom prst="curved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35" name="Flecha: curvada hacia abajo 34">
            <a:extLst>
              <a:ext uri="{FF2B5EF4-FFF2-40B4-BE49-F238E27FC236}">
                <a16:creationId xmlns:a16="http://schemas.microsoft.com/office/drawing/2014/main" id="{6F987069-8307-466F-B099-DFC016EA27FD}"/>
              </a:ext>
            </a:extLst>
          </p:cNvPr>
          <p:cNvSpPr/>
          <p:nvPr/>
        </p:nvSpPr>
        <p:spPr>
          <a:xfrm>
            <a:off x="1641486" y="4128106"/>
            <a:ext cx="4339963" cy="1051305"/>
          </a:xfrm>
          <a:prstGeom prst="curved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ítulo 1">
                <a:extLst>
                  <a:ext uri="{FF2B5EF4-FFF2-40B4-BE49-F238E27FC236}">
                    <a16:creationId xmlns:a16="http://schemas.microsoft.com/office/drawing/2014/main" id="{38663FB7-777B-4E14-9332-645762CFBB4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42358" y="3182778"/>
                <a:ext cx="11122109" cy="132556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25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s-MX" u="sng" dirty="0">
                    <a:solidFill>
                      <a:srgbClr val="00B0F0"/>
                    </a:solidFill>
                  </a:rPr>
                  <a:t>Representación en recta numérica de </a:t>
                </a:r>
                <a14:m>
                  <m:oMath xmlns:m="http://schemas.openxmlformats.org/officeDocument/2006/math">
                    <m:r>
                      <a:rPr lang="es-MX" u="sng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s-MX" i="1" u="sng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i="1" u="sng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s-MX" i="1" u="sng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s-MX" u="sng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7" name="Título 1">
                <a:extLst>
                  <a:ext uri="{FF2B5EF4-FFF2-40B4-BE49-F238E27FC236}">
                    <a16:creationId xmlns:a16="http://schemas.microsoft.com/office/drawing/2014/main" id="{38663FB7-777B-4E14-9332-645762CFBB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358" y="3182778"/>
                <a:ext cx="11122109" cy="1325563"/>
              </a:xfrm>
              <a:prstGeom prst="rect">
                <a:avLst/>
              </a:prstGeom>
              <a:blipFill>
                <a:blip r:embed="rId3"/>
                <a:stretch>
                  <a:fillRect l="-202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C7E3CDAC-EA88-42FB-8FAD-AD64FCFB0B92}"/>
                  </a:ext>
                </a:extLst>
              </p:cNvPr>
              <p:cNvSpPr txBox="1"/>
              <p:nvPr/>
            </p:nvSpPr>
            <p:spPr>
              <a:xfrm>
                <a:off x="8775566" y="5486336"/>
                <a:ext cx="723788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2800" b="0" i="1" smtClean="0"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s-MX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s-MX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s-MX" sz="2800" dirty="0"/>
              </a:p>
            </p:txBody>
          </p:sp>
        </mc:Choice>
        <mc:Fallback xmlns=""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C7E3CDAC-EA88-42FB-8FAD-AD64FCFB0B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5566" y="5486336"/>
                <a:ext cx="723788" cy="90178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tángulo 38">
            <a:extLst>
              <a:ext uri="{FF2B5EF4-FFF2-40B4-BE49-F238E27FC236}">
                <a16:creationId xmlns:a16="http://schemas.microsoft.com/office/drawing/2014/main" id="{4D0C76FF-5A54-49F2-98E0-AE899A3C4CAE}"/>
              </a:ext>
            </a:extLst>
          </p:cNvPr>
          <p:cNvSpPr/>
          <p:nvPr/>
        </p:nvSpPr>
        <p:spPr>
          <a:xfrm>
            <a:off x="1641486" y="1568371"/>
            <a:ext cx="1631649" cy="12455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4407E438-0E1A-4A20-8018-939F14F62326}"/>
              </a:ext>
            </a:extLst>
          </p:cNvPr>
          <p:cNvSpPr/>
          <p:nvPr/>
        </p:nvSpPr>
        <p:spPr>
          <a:xfrm>
            <a:off x="3581554" y="1547230"/>
            <a:ext cx="1631649" cy="124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1" name="Entrada de lápiz 40">
                <a:extLst>
                  <a:ext uri="{FF2B5EF4-FFF2-40B4-BE49-F238E27FC236}">
                    <a16:creationId xmlns:a16="http://schemas.microsoft.com/office/drawing/2014/main" id="{10D5AC92-E22E-4B07-84F7-0CCAC70A6B7B}"/>
                  </a:ext>
                </a:extLst>
              </p14:cNvPr>
              <p14:cNvContentPartPr/>
              <p14:nvPr/>
            </p14:nvContentPartPr>
            <p14:xfrm>
              <a:off x="4706661" y="2205148"/>
              <a:ext cx="360" cy="360"/>
            </p14:xfrm>
          </p:contentPart>
        </mc:Choice>
        <mc:Fallback xmlns="">
          <p:pic>
            <p:nvPicPr>
              <p:cNvPr id="41" name="Entrada de lápiz 40">
                <a:extLst>
                  <a:ext uri="{FF2B5EF4-FFF2-40B4-BE49-F238E27FC236}">
                    <a16:creationId xmlns:a16="http://schemas.microsoft.com/office/drawing/2014/main" id="{10D5AC92-E22E-4B07-84F7-0CCAC70A6B7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43661" y="1827148"/>
                <a:ext cx="126000" cy="756000"/>
              </a:xfrm>
              <a:prstGeom prst="rect">
                <a:avLst/>
              </a:prstGeom>
            </p:spPr>
          </p:pic>
        </mc:Fallback>
      </mc:AlternateContent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D5AA0D52-8A45-460C-8F5F-1F0C2E2AB981}"/>
              </a:ext>
            </a:extLst>
          </p:cNvPr>
          <p:cNvCxnSpPr/>
          <p:nvPr/>
        </p:nvCxnSpPr>
        <p:spPr>
          <a:xfrm>
            <a:off x="4141694" y="1547230"/>
            <a:ext cx="0" cy="12455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50">
            <a:extLst>
              <a:ext uri="{FF2B5EF4-FFF2-40B4-BE49-F238E27FC236}">
                <a16:creationId xmlns:a16="http://schemas.microsoft.com/office/drawing/2014/main" id="{E2618E1D-AD06-4C70-AADF-260024E4DAE8}"/>
              </a:ext>
            </a:extLst>
          </p:cNvPr>
          <p:cNvCxnSpPr/>
          <p:nvPr/>
        </p:nvCxnSpPr>
        <p:spPr>
          <a:xfrm>
            <a:off x="4706661" y="1547230"/>
            <a:ext cx="0" cy="12455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52" name="Entrada de lápiz 51">
                <a:extLst>
                  <a:ext uri="{FF2B5EF4-FFF2-40B4-BE49-F238E27FC236}">
                    <a16:creationId xmlns:a16="http://schemas.microsoft.com/office/drawing/2014/main" id="{2B33185B-96A6-44EA-9CEC-9A270A0D1E4A}"/>
                  </a:ext>
                </a:extLst>
              </p14:cNvPr>
              <p14:cNvContentPartPr/>
              <p14:nvPr/>
            </p14:nvContentPartPr>
            <p14:xfrm>
              <a:off x="3644301" y="1679908"/>
              <a:ext cx="1015200" cy="29160"/>
            </p14:xfrm>
          </p:contentPart>
        </mc:Choice>
        <mc:Fallback xmlns="">
          <p:pic>
            <p:nvPicPr>
              <p:cNvPr id="52" name="Entrada de lápiz 51">
                <a:extLst>
                  <a:ext uri="{FF2B5EF4-FFF2-40B4-BE49-F238E27FC236}">
                    <a16:creationId xmlns:a16="http://schemas.microsoft.com/office/drawing/2014/main" id="{2B33185B-96A6-44EA-9CEC-9A270A0D1E4A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590301" y="1571908"/>
                <a:ext cx="1122840" cy="24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53" name="Entrada de lápiz 52">
                <a:extLst>
                  <a:ext uri="{FF2B5EF4-FFF2-40B4-BE49-F238E27FC236}">
                    <a16:creationId xmlns:a16="http://schemas.microsoft.com/office/drawing/2014/main" id="{B5BB9BD0-113D-4BBD-80CC-871FD0525C65}"/>
                  </a:ext>
                </a:extLst>
              </p14:cNvPr>
              <p14:cNvContentPartPr/>
              <p14:nvPr/>
            </p14:nvContentPartPr>
            <p14:xfrm>
              <a:off x="4665621" y="1694308"/>
              <a:ext cx="360" cy="360"/>
            </p14:xfrm>
          </p:contentPart>
        </mc:Choice>
        <mc:Fallback xmlns="">
          <p:pic>
            <p:nvPicPr>
              <p:cNvPr id="53" name="Entrada de lápiz 52">
                <a:extLst>
                  <a:ext uri="{FF2B5EF4-FFF2-40B4-BE49-F238E27FC236}">
                    <a16:creationId xmlns:a16="http://schemas.microsoft.com/office/drawing/2014/main" id="{B5BB9BD0-113D-4BBD-80CC-871FD0525C65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611981" y="1586668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54" name="Entrada de lápiz 53">
                <a:extLst>
                  <a:ext uri="{FF2B5EF4-FFF2-40B4-BE49-F238E27FC236}">
                    <a16:creationId xmlns:a16="http://schemas.microsoft.com/office/drawing/2014/main" id="{E6591987-0815-4007-864D-ECD1953A303A}"/>
                  </a:ext>
                </a:extLst>
              </p14:cNvPr>
              <p14:cNvContentPartPr/>
              <p14:nvPr/>
            </p14:nvContentPartPr>
            <p14:xfrm>
              <a:off x="4665621" y="1667308"/>
              <a:ext cx="360" cy="360"/>
            </p14:xfrm>
          </p:contentPart>
        </mc:Choice>
        <mc:Fallback xmlns="">
          <p:pic>
            <p:nvPicPr>
              <p:cNvPr id="54" name="Entrada de lápiz 53">
                <a:extLst>
                  <a:ext uri="{FF2B5EF4-FFF2-40B4-BE49-F238E27FC236}">
                    <a16:creationId xmlns:a16="http://schemas.microsoft.com/office/drawing/2014/main" id="{E6591987-0815-4007-864D-ECD1953A303A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611981" y="1559668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55" name="Entrada de lápiz 54">
                <a:extLst>
                  <a:ext uri="{FF2B5EF4-FFF2-40B4-BE49-F238E27FC236}">
                    <a16:creationId xmlns:a16="http://schemas.microsoft.com/office/drawing/2014/main" id="{4B3AEB03-9306-42D8-822A-65A4B9356963}"/>
                  </a:ext>
                </a:extLst>
              </p14:cNvPr>
              <p14:cNvContentPartPr/>
              <p14:nvPr/>
            </p14:nvContentPartPr>
            <p14:xfrm>
              <a:off x="3555021" y="1584868"/>
              <a:ext cx="1142280" cy="1213560"/>
            </p14:xfrm>
          </p:contentPart>
        </mc:Choice>
        <mc:Fallback xmlns="">
          <p:pic>
            <p:nvPicPr>
              <p:cNvPr id="55" name="Entrada de lápiz 54">
                <a:extLst>
                  <a:ext uri="{FF2B5EF4-FFF2-40B4-BE49-F238E27FC236}">
                    <a16:creationId xmlns:a16="http://schemas.microsoft.com/office/drawing/2014/main" id="{4B3AEB03-9306-42D8-822A-65A4B9356963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501021" y="1477228"/>
                <a:ext cx="1249920" cy="1429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43609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897327-0BC4-4663-BA0E-C9272B5E4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3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MX" sz="4800" u="sng" dirty="0">
                <a:solidFill>
                  <a:srgbClr val="FF0000"/>
                </a:solidFill>
              </a:rPr>
              <a:t>ACTIVIDAD 3- FRACCIONES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92AB913-C5A2-4B46-9CD2-449BBF736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8283" y="1310254"/>
            <a:ext cx="10215282" cy="1325563"/>
          </a:xfrm>
        </p:spPr>
        <p:txBody>
          <a:bodyPr>
            <a:normAutofit/>
          </a:bodyPr>
          <a:lstStyle/>
          <a:p>
            <a:r>
              <a:rPr lang="es-MX" sz="3200" dirty="0"/>
              <a:t>Representa las siguientes fracciones mixtas, cada una en su recta numérica.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B95402DB-03A4-46BF-B415-B372D02DF02E}"/>
                  </a:ext>
                </a:extLst>
              </p:cNvPr>
              <p:cNvSpPr txBox="1"/>
              <p:nvPr/>
            </p:nvSpPr>
            <p:spPr>
              <a:xfrm>
                <a:off x="1284194" y="2827905"/>
                <a:ext cx="690894" cy="10371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3600" b="0" i="1" smtClean="0"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s-MX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s-MX" sz="3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s-MX" sz="3600" dirty="0"/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B95402DB-03A4-46BF-B415-B372D02DF0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4194" y="2827905"/>
                <a:ext cx="690894" cy="10371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F6E91979-CE06-4653-9F40-A913E0EB0C3E}"/>
                  </a:ext>
                </a:extLst>
              </p:cNvPr>
              <p:cNvSpPr txBox="1"/>
              <p:nvPr/>
            </p:nvSpPr>
            <p:spPr>
              <a:xfrm>
                <a:off x="1206672" y="4719917"/>
                <a:ext cx="768352" cy="11689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4000" b="0" i="1" smtClean="0"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s-MX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4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s-MX" sz="4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s-MX" sz="4000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F6E91979-CE06-4653-9F40-A913E0EB0C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6672" y="4719917"/>
                <a:ext cx="768352" cy="116897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CD102CDA-EC47-47CB-8197-8BBE244697F6}"/>
                  </a:ext>
                </a:extLst>
              </p:cNvPr>
              <p:cNvSpPr txBox="1"/>
              <p:nvPr/>
            </p:nvSpPr>
            <p:spPr>
              <a:xfrm>
                <a:off x="4483870" y="2358898"/>
                <a:ext cx="956737" cy="17029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endParaRPr lang="es-MX" sz="28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4400" b="0" i="1" smtClean="0"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es-MX" sz="4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4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s-MX" sz="4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s-MX" sz="2800" dirty="0"/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CD102CDA-EC47-47CB-8197-8BBE244697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3870" y="2358898"/>
                <a:ext cx="956737" cy="170296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74CCB163-E4CB-4A11-B896-A5EC618CE598}"/>
                  </a:ext>
                </a:extLst>
              </p:cNvPr>
              <p:cNvSpPr txBox="1"/>
              <p:nvPr/>
            </p:nvSpPr>
            <p:spPr>
              <a:xfrm>
                <a:off x="4517189" y="4813775"/>
                <a:ext cx="768352" cy="11564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4000" b="0" i="1" smtClean="0">
                          <a:latin typeface="Cambria Math" panose="02040503050406030204" pitchFamily="18" charset="0"/>
                        </a:rPr>
                        <m:t>5</m:t>
                      </m:r>
                      <m:f>
                        <m:fPr>
                          <m:ctrlPr>
                            <a:rPr lang="es-MX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4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s-MX" sz="4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s-MX" sz="4000" dirty="0"/>
              </a:p>
            </p:txBody>
          </p:sp>
        </mc:Choice>
        <mc:Fallback xmlns="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74CCB163-E4CB-4A11-B896-A5EC618CE5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7189" y="4813775"/>
                <a:ext cx="768352" cy="115647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93BF131D-AF25-476A-A2AF-537A42074E9B}"/>
                  </a:ext>
                </a:extLst>
              </p:cNvPr>
              <p:cNvSpPr txBox="1"/>
              <p:nvPr/>
            </p:nvSpPr>
            <p:spPr>
              <a:xfrm>
                <a:off x="7630400" y="2679643"/>
                <a:ext cx="768352" cy="11524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4000" b="0" i="1" smtClean="0">
                          <a:latin typeface="Cambria Math" panose="02040503050406030204" pitchFamily="18" charset="0"/>
                        </a:rPr>
                        <m:t>4</m:t>
                      </m:r>
                      <m:f>
                        <m:fPr>
                          <m:ctrlPr>
                            <a:rPr lang="es-MX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4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MX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MX" sz="4000" dirty="0"/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93BF131D-AF25-476A-A2AF-537A42074E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0400" y="2679643"/>
                <a:ext cx="768352" cy="115249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5029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D1AB8D-8103-4CEE-ABB6-AAF7CF191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u="sng" dirty="0">
                <a:solidFill>
                  <a:srgbClr val="FF0000"/>
                </a:solidFill>
              </a:rPr>
              <a:t>Tarea.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BCFDC7-6E54-4072-A9D1-5AFBCC544D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200" dirty="0"/>
              <a:t>Observar el video para entender como se representa una fracción mixta en una recta numérica.</a:t>
            </a:r>
          </a:p>
        </p:txBody>
      </p:sp>
    </p:spTree>
    <p:extLst>
      <p:ext uri="{BB962C8B-B14F-4D97-AF65-F5344CB8AC3E}">
        <p14:creationId xmlns:p14="http://schemas.microsoft.com/office/powerpoint/2010/main" val="17638648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8</TotalTime>
  <Words>150</Words>
  <Application>Microsoft Office PowerPoint</Application>
  <PresentationFormat>Panorámica</PresentationFormat>
  <Paragraphs>21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Cambria Math</vt:lpstr>
      <vt:lpstr>Century Gothic</vt:lpstr>
      <vt:lpstr>Savon</vt:lpstr>
      <vt:lpstr>Matemáticas 1, 2 y 3 </vt:lpstr>
      <vt:lpstr>Lunes 28 de marzo del 2022 TEMA 3: Fracción Mixta en Recta Numérica.</vt:lpstr>
      <vt:lpstr>Representación gráfica de 1 2/( 3)</vt:lpstr>
      <vt:lpstr>ACTIVIDAD 3- FRACCIONES </vt:lpstr>
      <vt:lpstr>Tarea.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Matemáticas 1, 2 y 3 </dc:title>
  <dc:creator>Brenda Lizbeth Rugerio Cortes</dc:creator>
  <cp:lastModifiedBy>Brenda Lizbeth Rugerio Cortes</cp:lastModifiedBy>
  <cp:revision>2</cp:revision>
  <dcterms:created xsi:type="dcterms:W3CDTF">2022-03-28T20:56:03Z</dcterms:created>
  <dcterms:modified xsi:type="dcterms:W3CDTF">2022-04-04T13:55:55Z</dcterms:modified>
</cp:coreProperties>
</file>