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3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103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5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6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5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0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E1CA-EBF1-4560-8540-B17E6101C52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2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varsitytutors.com/hotmath/hotmath_help/spanish/topics/real-number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2D919-B987-4048-AACE-E01D9800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1°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1B51CE-B57F-4A9F-8CEB-220101768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1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1BA07-03C6-40C2-BA41-6922C5A15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>
                <a:solidFill>
                  <a:srgbClr val="FF0000"/>
                </a:solidFill>
              </a:rPr>
              <a:t>LEY DE SIGNOS.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 descr="Números positivos y negativos">
            <a:extLst>
              <a:ext uri="{FF2B5EF4-FFF2-40B4-BE49-F238E27FC236}">
                <a16:creationId xmlns:a16="http://schemas.microsoft.com/office/drawing/2014/main" id="{E54E7FEE-A922-4FE7-AC4C-54C5305C1E9D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2655" b="39555"/>
          <a:stretch/>
        </p:blipFill>
        <p:spPr bwMode="auto">
          <a:xfrm>
            <a:off x="838200" y="2002924"/>
            <a:ext cx="4580238" cy="20723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F13D9EF-5819-495D-A4DB-74AB8F4E2AD2}"/>
              </a:ext>
            </a:extLst>
          </p:cNvPr>
          <p:cNvSpPr txBox="1"/>
          <p:nvPr/>
        </p:nvSpPr>
        <p:spPr>
          <a:xfrm>
            <a:off x="5418438" y="2613928"/>
            <a:ext cx="69188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highlight>
                  <a:srgbClr val="00FF00"/>
                </a:highlight>
              </a:rPr>
              <a:t>Recuerda: </a:t>
            </a:r>
            <a:r>
              <a:rPr lang="es-MX" sz="2800" dirty="0">
                <a:solidFill>
                  <a:schemeClr val="bg1"/>
                </a:solidFill>
              </a:rPr>
              <a:t>signos </a:t>
            </a:r>
            <a:r>
              <a:rPr lang="es-MX" sz="2800" dirty="0">
                <a:solidFill>
                  <a:schemeClr val="bg1"/>
                </a:solidFill>
                <a:highlight>
                  <a:srgbClr val="FFFF00"/>
                </a:highlight>
              </a:rPr>
              <a:t>iguales</a:t>
            </a:r>
            <a:r>
              <a:rPr lang="es-MX" sz="2800" dirty="0">
                <a:solidFill>
                  <a:schemeClr val="bg1"/>
                </a:solidFill>
              </a:rPr>
              <a:t> da </a:t>
            </a:r>
            <a:r>
              <a:rPr lang="es-MX" sz="2800" dirty="0">
                <a:solidFill>
                  <a:schemeClr val="bg1"/>
                </a:solidFill>
                <a:highlight>
                  <a:srgbClr val="FFFF00"/>
                </a:highlight>
              </a:rPr>
              <a:t>positivo </a:t>
            </a:r>
            <a:r>
              <a:rPr lang="es-MX" sz="2800" dirty="0">
                <a:solidFill>
                  <a:schemeClr val="bg1"/>
                </a:solidFill>
              </a:rPr>
              <a:t>y</a:t>
            </a:r>
          </a:p>
          <a:p>
            <a:r>
              <a:rPr lang="es-MX" sz="2800" dirty="0">
                <a:solidFill>
                  <a:schemeClr val="bg1"/>
                </a:solidFill>
              </a:rPr>
              <a:t>                   signos </a:t>
            </a:r>
            <a:r>
              <a:rPr lang="es-MX" sz="2800" dirty="0">
                <a:solidFill>
                  <a:schemeClr val="bg1"/>
                </a:solidFill>
                <a:highlight>
                  <a:srgbClr val="FFFF00"/>
                </a:highlight>
              </a:rPr>
              <a:t>diferentes</a:t>
            </a:r>
            <a:r>
              <a:rPr lang="es-MX" sz="2800" dirty="0">
                <a:solidFill>
                  <a:schemeClr val="bg1"/>
                </a:solidFill>
              </a:rPr>
              <a:t> da </a:t>
            </a:r>
            <a:r>
              <a:rPr lang="es-MX" sz="2800" dirty="0">
                <a:solidFill>
                  <a:schemeClr val="bg1"/>
                </a:solidFill>
                <a:highlight>
                  <a:srgbClr val="FFFF00"/>
                </a:highlight>
              </a:rPr>
              <a:t>negativo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C3D0AD6-DE73-48EF-A237-82B405A7EAA9}"/>
              </a:ext>
            </a:extLst>
          </p:cNvPr>
          <p:cNvSpPr txBox="1"/>
          <p:nvPr/>
        </p:nvSpPr>
        <p:spPr>
          <a:xfrm>
            <a:off x="729050" y="4244072"/>
            <a:ext cx="5322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u="sng" dirty="0">
                <a:solidFill>
                  <a:srgbClr val="FF0000"/>
                </a:solidFill>
              </a:rPr>
              <a:t>LEY DE SIGNO PARA SUMA Y RESTA</a:t>
            </a:r>
            <a:r>
              <a:rPr lang="es-MX" sz="2000" dirty="0"/>
              <a:t>.</a:t>
            </a:r>
            <a:endParaRPr lang="en-U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E4FC66E-1F6C-4E1A-95E8-29CA6D9C1417}"/>
              </a:ext>
            </a:extLst>
          </p:cNvPr>
          <p:cNvSpPr txBox="1"/>
          <p:nvPr/>
        </p:nvSpPr>
        <p:spPr>
          <a:xfrm>
            <a:off x="838200" y="4936051"/>
            <a:ext cx="3230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(+)  +/-   (+) = SUMAR</a:t>
            </a:r>
          </a:p>
          <a:p>
            <a:r>
              <a:rPr lang="es-MX" sz="2400" dirty="0">
                <a:solidFill>
                  <a:schemeClr val="bg1"/>
                </a:solidFill>
              </a:rPr>
              <a:t>(-)   +/-   (-) = SUMAR </a:t>
            </a:r>
          </a:p>
          <a:p>
            <a:r>
              <a:rPr lang="es-MX" sz="2400" dirty="0">
                <a:solidFill>
                  <a:schemeClr val="bg1"/>
                </a:solidFill>
              </a:rPr>
              <a:t>(+)  +/-   (-) =RESTAR </a:t>
            </a:r>
          </a:p>
          <a:p>
            <a:r>
              <a:rPr lang="es-MX" sz="2400" dirty="0">
                <a:solidFill>
                  <a:schemeClr val="bg1"/>
                </a:solidFill>
              </a:rPr>
              <a:t>(-)   +/-   (+)= RESTAR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3F28D5-789D-45B8-A6F1-BCB5C16C9D0C}"/>
              </a:ext>
            </a:extLst>
          </p:cNvPr>
          <p:cNvSpPr txBox="1"/>
          <p:nvPr/>
        </p:nvSpPr>
        <p:spPr>
          <a:xfrm>
            <a:off x="4132265" y="5339321"/>
            <a:ext cx="4189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highlight>
                  <a:srgbClr val="FF00FF"/>
                </a:highlight>
              </a:rPr>
              <a:t>NOTA: </a:t>
            </a:r>
            <a:r>
              <a:rPr lang="es-MX" sz="2400" dirty="0">
                <a:solidFill>
                  <a:schemeClr val="bg1"/>
                </a:solidFill>
              </a:rPr>
              <a:t>El signo que se queda </a:t>
            </a:r>
          </a:p>
          <a:p>
            <a:r>
              <a:rPr lang="es-MX" sz="2400" dirty="0">
                <a:solidFill>
                  <a:schemeClr val="bg1"/>
                </a:solidFill>
              </a:rPr>
              <a:t>es el signo de mayor valor.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13651F0-7A27-4DE1-8709-9E6C8333964B}"/>
              </a:ext>
            </a:extLst>
          </p:cNvPr>
          <p:cNvSpPr txBox="1"/>
          <p:nvPr/>
        </p:nvSpPr>
        <p:spPr>
          <a:xfrm>
            <a:off x="8208938" y="5213049"/>
            <a:ext cx="3651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bg1"/>
                </a:solidFill>
              </a:rPr>
              <a:t>Para la Ley de signos en suma y resta únicamente nos indica: que </a:t>
            </a:r>
            <a:r>
              <a:rPr lang="es-MX" sz="2000" dirty="0">
                <a:solidFill>
                  <a:schemeClr val="bg1"/>
                </a:solidFill>
                <a:highlight>
                  <a:srgbClr val="FFFF00"/>
                </a:highlight>
              </a:rPr>
              <a:t>operación matemática realizar.</a:t>
            </a:r>
            <a:endParaRPr lang="en-US" sz="20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3207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E73E0-3D86-4CC4-821D-F0053CFD6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RECTA NUMÉRICA.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AD093-3355-45C1-9510-24EE8B949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544"/>
            <a:ext cx="10515600" cy="1831975"/>
          </a:xfrm>
        </p:spPr>
        <p:txBody>
          <a:bodyPr>
            <a:normAutofit/>
          </a:bodyPr>
          <a:lstStyle/>
          <a:p>
            <a:r>
              <a:rPr lang="es-ES" sz="2800" b="0" i="0" dirty="0">
                <a:solidFill>
                  <a:schemeClr val="bg1"/>
                </a:solidFill>
                <a:effectLst/>
                <a:latin typeface="Noto Sans" panose="020B0502040204020203" pitchFamily="34" charset="0"/>
              </a:rPr>
              <a:t>Una </a:t>
            </a:r>
            <a:r>
              <a:rPr lang="es-ES" sz="2800" b="1" i="0" dirty="0">
                <a:solidFill>
                  <a:schemeClr val="bg1"/>
                </a:solidFill>
                <a:effectLst/>
                <a:highlight>
                  <a:srgbClr val="00FF00"/>
                </a:highlight>
                <a:latin typeface="Noto Sans" panose="020B0502040204020203" pitchFamily="34" charset="0"/>
              </a:rPr>
              <a:t>recta numérica </a:t>
            </a:r>
            <a:r>
              <a:rPr lang="es-ES" sz="2800" b="0" i="0" dirty="0">
                <a:solidFill>
                  <a:schemeClr val="bg1"/>
                </a:solidFill>
                <a:effectLst/>
                <a:latin typeface="Noto Sans" panose="020B0502040204020203" pitchFamily="34" charset="0"/>
              </a:rPr>
              <a:t>es simplemente una representación del ordenamiento de los </a:t>
            </a:r>
            <a:r>
              <a:rPr lang="es-ES" sz="2800" b="0" i="0" u="none" strike="noStrike" dirty="0">
                <a:solidFill>
                  <a:schemeClr val="bg1"/>
                </a:solidFill>
                <a:effectLst/>
                <a:highlight>
                  <a:srgbClr val="00FF00"/>
                </a:highlight>
                <a:latin typeface="Noto Sans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números reales </a:t>
            </a:r>
            <a:r>
              <a:rPr lang="es-ES" sz="2800" b="0" i="0" dirty="0">
                <a:solidFill>
                  <a:schemeClr val="bg1"/>
                </a:solidFill>
                <a:effectLst/>
                <a:highlight>
                  <a:srgbClr val="00FF00"/>
                </a:highlight>
                <a:latin typeface="Noto Sans" panose="020B0502040204020203" pitchFamily="34" charset="0"/>
              </a:rPr>
              <a:t>. </a:t>
            </a:r>
            <a:r>
              <a:rPr lang="es-ES" sz="2800" b="0" i="0" dirty="0">
                <a:solidFill>
                  <a:schemeClr val="bg1"/>
                </a:solidFill>
                <a:effectLst/>
                <a:latin typeface="Noto Sans" panose="020B0502040204020203" pitchFamily="34" charset="0"/>
              </a:rPr>
              <a:t>Usualmente, marcamos 0 en el medio, los enteros negativos en la izquierda, y los enteros positivos en la derecha: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Números enteros: Recta Numérica – GeoGebra">
            <a:extLst>
              <a:ext uri="{FF2B5EF4-FFF2-40B4-BE49-F238E27FC236}">
                <a16:creationId xmlns:a16="http://schemas.microsoft.com/office/drawing/2014/main" id="{12F2A9B5-AB0A-4EF6-8F4B-AAB5D8EDB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567" y="4164227"/>
            <a:ext cx="7772400" cy="25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001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4</TotalTime>
  <Words>125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Noto Sans</vt:lpstr>
      <vt:lpstr>Trebuchet MS</vt:lpstr>
      <vt:lpstr>Berlín</vt:lpstr>
      <vt:lpstr>Matemáticas 1°</vt:lpstr>
      <vt:lpstr>LEY DE SIGNOS.</vt:lpstr>
      <vt:lpstr>RECTA NUMÉRICA.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</dc:title>
  <dc:creator>Brenda Lizbeth Rugerio Cortes</dc:creator>
  <cp:lastModifiedBy>Brenda Lizbeth Rugerio Cortes</cp:lastModifiedBy>
  <cp:revision>1</cp:revision>
  <dcterms:created xsi:type="dcterms:W3CDTF">2022-01-12T11:01:55Z</dcterms:created>
  <dcterms:modified xsi:type="dcterms:W3CDTF">2022-01-12T11:06:13Z</dcterms:modified>
</cp:coreProperties>
</file>