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9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59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3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8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68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74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77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7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41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0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53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70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07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7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6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0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A0BFC96-CACE-4F10-888E-01FFE659709D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1A7BF41C-D45A-4512-AE0F-DF8726FFE93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8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04CFC4-1FA8-42F8-9E78-ED9ADB948C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MATEMÁTICAS </a:t>
            </a:r>
            <a:r>
              <a:rPr lang="es-MX" dirty="0" err="1"/>
              <a:t>1°B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27AE4F-471C-4526-82A5-8F62D1FF32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MTRA. BRENDA LIZBETH RUGERIO CORTES.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33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>
            <a:extLst>
              <a:ext uri="{FF2B5EF4-FFF2-40B4-BE49-F238E27FC236}">
                <a16:creationId xmlns:a16="http://schemas.microsoft.com/office/drawing/2014/main" id="{E48443A0-4828-4C64-942D-CF2DDE970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Áreas de las caras laterales</a:t>
            </a:r>
            <a:endParaRPr lang="en-US" dirty="0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C3BAD783-BD21-401F-9050-4FBA78C44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756" y="1825626"/>
            <a:ext cx="8141043" cy="2610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/>
              <a:t>Área de las caras laterales.</a:t>
            </a:r>
          </a:p>
          <a:p>
            <a:pPr marL="0" indent="0">
              <a:buNone/>
            </a:pPr>
            <a:r>
              <a:rPr lang="es-MX" sz="2400" dirty="0"/>
              <a:t> A</a:t>
            </a:r>
            <a:r>
              <a:rPr lang="es-MX" sz="2400" baseline="-25000" dirty="0"/>
              <a:t>caras= b*h</a:t>
            </a:r>
          </a:p>
          <a:p>
            <a:pPr marL="0" indent="0">
              <a:buNone/>
            </a:pPr>
            <a:endParaRPr lang="es-MX" sz="2800" baseline="-25000" dirty="0"/>
          </a:p>
          <a:p>
            <a:pPr marL="0" indent="0">
              <a:buNone/>
            </a:pPr>
            <a:endParaRPr lang="es-MX" sz="2400" baseline="-25000" dirty="0"/>
          </a:p>
          <a:p>
            <a:pPr marL="0" indent="0">
              <a:buNone/>
            </a:pPr>
            <a:endParaRPr lang="es-MX" sz="2400" baseline="-25000" dirty="0"/>
          </a:p>
          <a:p>
            <a:pPr marL="0" indent="0">
              <a:buNone/>
            </a:pPr>
            <a:r>
              <a:rPr lang="es-MX" sz="2400" baseline="-25000" dirty="0"/>
              <a:t>*Sumamos las áreas de las caras laterales:</a:t>
            </a:r>
          </a:p>
          <a:p>
            <a:pPr marL="0" indent="0">
              <a:buNone/>
            </a:pPr>
            <a:endParaRPr lang="es-MX" sz="2400" baseline="-25000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0AB594CC-7E0F-483F-B82A-DF5F3AF96E1C}"/>
              </a:ext>
            </a:extLst>
          </p:cNvPr>
          <p:cNvSpPr/>
          <p:nvPr/>
        </p:nvSpPr>
        <p:spPr>
          <a:xfrm>
            <a:off x="838200" y="2248930"/>
            <a:ext cx="768178" cy="2187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44063DF-3031-4575-85DB-F5B3E9D8E6B1}"/>
              </a:ext>
            </a:extLst>
          </p:cNvPr>
          <p:cNvSpPr/>
          <p:nvPr/>
        </p:nvSpPr>
        <p:spPr>
          <a:xfrm>
            <a:off x="1911178" y="2249659"/>
            <a:ext cx="768178" cy="2187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3C325136-03DB-4CA7-8EA6-F628AA1686B7}"/>
                  </a:ext>
                </a:extLst>
              </p:cNvPr>
              <p:cNvSpPr txBox="1"/>
              <p:nvPr/>
            </p:nvSpPr>
            <p:spPr>
              <a:xfrm>
                <a:off x="1041150" y="4475714"/>
                <a:ext cx="41755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3C325136-03DB-4CA7-8EA6-F628AA1686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150" y="4475714"/>
                <a:ext cx="417550" cy="5186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CC5E995C-6EE2-4597-BE51-1792E2DC612A}"/>
                  </a:ext>
                </a:extLst>
              </p:cNvPr>
              <p:cNvSpPr txBox="1"/>
              <p:nvPr/>
            </p:nvSpPr>
            <p:spPr>
              <a:xfrm>
                <a:off x="290384" y="3080412"/>
                <a:ext cx="468846" cy="5241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CC5E995C-6EE2-4597-BE51-1792E2DC61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384" y="3080412"/>
                <a:ext cx="468846" cy="5241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BCA4263-9E32-40EC-B2F0-13F5A2E6995A}"/>
                  </a:ext>
                </a:extLst>
              </p:cNvPr>
              <p:cNvSpPr txBox="1"/>
              <p:nvPr/>
            </p:nvSpPr>
            <p:spPr>
              <a:xfrm>
                <a:off x="3212756" y="3119813"/>
                <a:ext cx="3871188" cy="6183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/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∗ </m:t>
                    </m:r>
                    <m:f>
                      <m:fPr>
                        <m:ctrlPr>
                          <a:rPr lang="es-MX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MX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2∗5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4∗4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BCA4263-9E32-40EC-B2F0-13F5A2E69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2756" y="3119813"/>
                <a:ext cx="3871188" cy="618374"/>
              </a:xfrm>
              <a:prstGeom prst="rect">
                <a:avLst/>
              </a:prstGeom>
              <a:blipFill>
                <a:blip r:embed="rId4"/>
                <a:stretch>
                  <a:fillRect l="-5512" t="-3960" r="-2677" b="-17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B82CDBD4-ABBA-48E9-A103-484E9DCD571F}"/>
                  </a:ext>
                </a:extLst>
              </p:cNvPr>
              <p:cNvSpPr txBox="1"/>
              <p:nvPr/>
            </p:nvSpPr>
            <p:spPr>
              <a:xfrm>
                <a:off x="3469371" y="4532508"/>
                <a:ext cx="3948132" cy="6183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 5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s-MX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MX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5+5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= </m:t>
                    </m:r>
                    <m:f>
                      <m:fPr>
                        <m:ctrlP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m</a:t>
                </a:r>
                <a:r>
                  <a:rPr lang="en-US" sz="2800" baseline="30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B82CDBD4-ABBA-48E9-A103-484E9DCD5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371" y="4532508"/>
                <a:ext cx="3948132" cy="618374"/>
              </a:xfrm>
              <a:prstGeom prst="rect">
                <a:avLst/>
              </a:prstGeom>
              <a:blipFill>
                <a:blip r:embed="rId5"/>
                <a:stretch>
                  <a:fillRect t="-3960" r="-4630" b="-178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109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CD0E1124-E13F-4F07-976B-834675E5951E}"/>
              </a:ext>
            </a:extLst>
          </p:cNvPr>
          <p:cNvSpPr/>
          <p:nvPr/>
        </p:nvSpPr>
        <p:spPr>
          <a:xfrm>
            <a:off x="2997543" y="2619631"/>
            <a:ext cx="375852" cy="1248033"/>
          </a:xfrm>
          <a:prstGeom prst="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E5ECC59-7C2A-4EA2-96FC-4929C0B81EF1}"/>
              </a:ext>
            </a:extLst>
          </p:cNvPr>
          <p:cNvSpPr/>
          <p:nvPr/>
        </p:nvSpPr>
        <p:spPr>
          <a:xfrm>
            <a:off x="8291384" y="2508423"/>
            <a:ext cx="1611009" cy="1359242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5D86226-F99C-4ACB-AC2D-7D2549AB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ÁREA TOTAL DEL PRISMA RECTANGULAR.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A9AB9B-DE06-4C96-9C39-05369A718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449" y="2264657"/>
            <a:ext cx="10515600" cy="794007"/>
          </a:xfrm>
        </p:spPr>
        <p:txBody>
          <a:bodyPr/>
          <a:lstStyle/>
          <a:p>
            <a:r>
              <a:rPr lang="es-MX" dirty="0"/>
              <a:t>Se suman todas las áreas totales que obtuvimos:</a:t>
            </a:r>
          </a:p>
          <a:p>
            <a:endParaRPr lang="es-MX" dirty="0"/>
          </a:p>
          <a:p>
            <a:endParaRPr lang="en-US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8ABA11E-834F-4BBC-92F5-D8B67EFD7570}"/>
              </a:ext>
            </a:extLst>
          </p:cNvPr>
          <p:cNvSpPr/>
          <p:nvPr/>
        </p:nvSpPr>
        <p:spPr>
          <a:xfrm>
            <a:off x="3988659" y="2619631"/>
            <a:ext cx="533914" cy="1248033"/>
          </a:xfrm>
          <a:prstGeom prst="rect">
            <a:avLst/>
          </a:prstGeom>
          <a:ln w="381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D4C4AE-C046-47C7-A3C9-64B2EBBB4113}"/>
              </a:ext>
            </a:extLst>
          </p:cNvPr>
          <p:cNvSpPr/>
          <p:nvPr/>
        </p:nvSpPr>
        <p:spPr>
          <a:xfrm>
            <a:off x="5262691" y="2619631"/>
            <a:ext cx="495558" cy="1248033"/>
          </a:xfrm>
          <a:prstGeom prst="rect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498E8FA9-4440-456C-B7F9-740921D1E139}"/>
                  </a:ext>
                </a:extLst>
              </p:cNvPr>
              <p:cNvSpPr txBox="1"/>
              <p:nvPr/>
            </p:nvSpPr>
            <p:spPr>
              <a:xfrm>
                <a:off x="3096396" y="2795181"/>
                <a:ext cx="7480987" cy="79137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/>
                  <a:t> 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</m:num>
                      <m:den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3600" b="0" i="1" smtClean="0">
                        <a:latin typeface="Cambria Math" panose="02040503050406030204" pitchFamily="18" charset="0"/>
                      </a:rPr>
                      <m:t>   +</m:t>
                    </m:r>
                    <m:f>
                      <m:fPr>
                        <m:ctrlPr>
                          <a:rPr lang="es-MX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3600" b="0" i="1" smtClean="0">
                        <a:latin typeface="Cambria Math" panose="02040503050406030204" pitchFamily="18" charset="0"/>
                      </a:rPr>
                      <m:t>   =    </m:t>
                    </m:r>
                    <m:f>
                      <m:fPr>
                        <m:ctrlPr>
                          <a:rPr lang="es-MX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3+15+5</m:t>
                        </m:r>
                      </m:num>
                      <m:den>
                        <m:r>
                          <a:rPr lang="es-MX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rgbClr val="FF0000"/>
                    </a:solidFill>
                  </a:rPr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23</m:t>
                        </m:r>
                      </m:num>
                      <m:den>
                        <m:r>
                          <a:rPr lang="es-MX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3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MX" sz="36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3600" baseline="30000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498E8FA9-4440-456C-B7F9-740921D1E1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6396" y="2795181"/>
                <a:ext cx="7480987" cy="791370"/>
              </a:xfrm>
              <a:prstGeom prst="rect">
                <a:avLst/>
              </a:prstGeom>
              <a:blipFill>
                <a:blip r:embed="rId2"/>
                <a:stretch>
                  <a:fillRect l="-81" t="-3876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620EC9BD-E6AC-43A0-B461-B7E7CF126BE1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3185469" y="3867664"/>
            <a:ext cx="0" cy="791370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5AA5724-1D3C-4214-BA71-13A16461D500}"/>
              </a:ext>
            </a:extLst>
          </p:cNvPr>
          <p:cNvCxnSpPr>
            <a:cxnSpLocks/>
          </p:cNvCxnSpPr>
          <p:nvPr/>
        </p:nvCxnSpPr>
        <p:spPr>
          <a:xfrm>
            <a:off x="4113513" y="3867664"/>
            <a:ext cx="0" cy="1701881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06FFE83-215E-453D-AA79-F7DA323A8C01}"/>
              </a:ext>
            </a:extLst>
          </p:cNvPr>
          <p:cNvCxnSpPr>
            <a:cxnSpLocks/>
          </p:cNvCxnSpPr>
          <p:nvPr/>
        </p:nvCxnSpPr>
        <p:spPr>
          <a:xfrm>
            <a:off x="5357684" y="3867664"/>
            <a:ext cx="14931" cy="79137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7E8F72A-86F6-4E07-B1B0-1D50CB40E821}"/>
              </a:ext>
            </a:extLst>
          </p:cNvPr>
          <p:cNvSpPr txBox="1"/>
          <p:nvPr/>
        </p:nvSpPr>
        <p:spPr>
          <a:xfrm>
            <a:off x="1930703" y="4659034"/>
            <a:ext cx="1891182" cy="646331"/>
          </a:xfrm>
          <a:prstGeom prst="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/>
              <a:t>Área total de </a:t>
            </a:r>
          </a:p>
          <a:p>
            <a:r>
              <a:rPr lang="es-MX" dirty="0"/>
              <a:t>Las bases.</a:t>
            </a:r>
            <a:endParaRPr lang="en-US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2DE9B15-90D2-46B4-8064-61B11C247F31}"/>
              </a:ext>
            </a:extLst>
          </p:cNvPr>
          <p:cNvSpPr txBox="1"/>
          <p:nvPr/>
        </p:nvSpPr>
        <p:spPr>
          <a:xfrm>
            <a:off x="3314704" y="5569545"/>
            <a:ext cx="2146980" cy="92333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Área total de la cara frontal y trasera.</a:t>
            </a:r>
            <a:endParaRPr lang="en-US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E8F34A05-DF00-4A37-AD30-7709497FF906}"/>
              </a:ext>
            </a:extLst>
          </p:cNvPr>
          <p:cNvSpPr txBox="1"/>
          <p:nvPr/>
        </p:nvSpPr>
        <p:spPr>
          <a:xfrm>
            <a:off x="4636444" y="4648834"/>
            <a:ext cx="2407641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Área total de las</a:t>
            </a:r>
          </a:p>
          <a:p>
            <a:r>
              <a:rPr lang="es-MX" dirty="0"/>
              <a:t>Caras laterales</a:t>
            </a:r>
            <a:endParaRPr lang="en-US" dirty="0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AE98A2D1-729C-4C2A-89E0-4923B6167B7B}"/>
              </a:ext>
            </a:extLst>
          </p:cNvPr>
          <p:cNvCxnSpPr>
            <a:cxnSpLocks/>
            <a:stCxn id="20" idx="2"/>
          </p:cNvCxnSpPr>
          <p:nvPr/>
        </p:nvCxnSpPr>
        <p:spPr>
          <a:xfrm flipH="1">
            <a:off x="9094573" y="3867665"/>
            <a:ext cx="2316" cy="103796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ECBDD2B-6649-4586-94E1-FEA0FA920E00}"/>
              </a:ext>
            </a:extLst>
          </p:cNvPr>
          <p:cNvSpPr txBox="1"/>
          <p:nvPr/>
        </p:nvSpPr>
        <p:spPr>
          <a:xfrm>
            <a:off x="8167426" y="4982199"/>
            <a:ext cx="2407641" cy="646331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/>
              <a:t>Área total  del prisma.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720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7A39BF-15D6-4B33-A408-221BBE929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VOLUMEN DEL PRISMA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83FBC99-9477-4A6C-B571-07C1F14402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MX" dirty="0"/>
                  <a:t>V=</a:t>
                </a:r>
                <a:r>
                  <a:rPr lang="es-MX" dirty="0" err="1"/>
                  <a:t>A.base</a:t>
                </a:r>
                <a:r>
                  <a:rPr lang="es-MX" dirty="0"/>
                  <a:t>* h </a:t>
                </a:r>
              </a:p>
              <a:p>
                <a:endParaRPr lang="es-MX" dirty="0"/>
              </a:p>
              <a:p>
                <a:r>
                  <a:rPr lang="es-MX" dirty="0"/>
                  <a:t>v=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b="0" i="1" smtClean="0">
                        <a:latin typeface="Cambria Math" panose="02040503050406030204" pitchFamily="18" charset="0"/>
                      </a:rPr>
                      <m:t> ∗ </m:t>
                    </m:r>
                    <m:f>
                      <m:f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MX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s-MX" dirty="0"/>
              </a:p>
              <a:p>
                <a:endParaRPr lang="es-MX" dirty="0"/>
              </a:p>
              <a:p>
                <a:r>
                  <a:rPr lang="es-MX" dirty="0"/>
                  <a:t>V=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MX" b="0" i="1" baseline="3000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s-MX" baseline="30000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E83FBC99-9477-4A6C-B571-07C1F14402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9" t="-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13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A306BB-C05E-48F1-AB8B-1DE40BF5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	ÁREA DEL CUBO.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0EB0288-3E94-40FA-9C14-91B78C4DBD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7692" y="2194542"/>
                <a:ext cx="10515600" cy="2227391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s-MX" sz="2400" dirty="0"/>
                  <a:t>A= L*L</a:t>
                </a:r>
              </a:p>
              <a:p>
                <a:endParaRPr lang="es-MX" sz="2400" dirty="0"/>
              </a:p>
              <a:p>
                <a:r>
                  <a:rPr lang="es-MX" sz="2400" dirty="0"/>
                  <a:t>A </a:t>
                </a:r>
                <a:r>
                  <a:rPr lang="es-MX" sz="2400" baseline="-25000" dirty="0"/>
                  <a:t>DE UN SOLO CUBO</a:t>
                </a:r>
                <a:r>
                  <a:rPr lang="es-MX" sz="2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 ∗ </m:t>
                    </m:r>
                    <m:f>
                      <m:fPr>
                        <m:ctrlPr>
                          <a:rPr lang="es-MX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MX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A </a:t>
                </a:r>
                <a:r>
                  <a:rPr lang="en-US" sz="2400" baseline="-25000" dirty="0"/>
                  <a:t>TOTAL=</a:t>
                </a: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0EB0288-3E94-40FA-9C14-91B78C4DBD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692" y="2194542"/>
                <a:ext cx="10515600" cy="2227391"/>
              </a:xfrm>
              <a:blipFill>
                <a:blip r:embed="rId2"/>
                <a:stretch>
                  <a:fillRect l="-348" t="-49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50F8BA74-1455-4C68-9B20-1B22A7863A8D}"/>
                  </a:ext>
                </a:extLst>
              </p:cNvPr>
              <p:cNvSpPr txBox="1"/>
              <p:nvPr/>
            </p:nvSpPr>
            <p:spPr>
              <a:xfrm>
                <a:off x="2551670" y="4162631"/>
                <a:ext cx="210314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∗ 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s-MX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b="0" i="1" baseline="30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s-MX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50F8BA74-1455-4C68-9B20-1B22A7863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670" y="4162631"/>
                <a:ext cx="2103140" cy="5186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0774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470AC-D515-479D-B938-A0E1CAE4A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Volumen del cubo.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62FB24-509D-4E49-9DDD-96A814025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618" y="2219864"/>
            <a:ext cx="10515600" cy="732224"/>
          </a:xfrm>
        </p:spPr>
        <p:txBody>
          <a:bodyPr/>
          <a:lstStyle/>
          <a:p>
            <a:r>
              <a:rPr lang="es-MX" dirty="0"/>
              <a:t>V= L </a:t>
            </a:r>
            <a:r>
              <a:rPr lang="es-MX" baseline="30000" dirty="0"/>
              <a:t>3</a:t>
            </a:r>
            <a:endParaRPr lang="en-US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5C02CD03-5581-4C52-BAAB-0A9DD382D78C}"/>
                  </a:ext>
                </a:extLst>
              </p:cNvPr>
              <p:cNvSpPr txBox="1"/>
              <p:nvPr/>
            </p:nvSpPr>
            <p:spPr>
              <a:xfrm>
                <a:off x="945292" y="2692786"/>
                <a:ext cx="1576650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∗ 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∗ </m:t>
                      </m:r>
                      <m:f>
                        <m:fPr>
                          <m:ctrlPr>
                            <a:rPr lang="es-MX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5C02CD03-5581-4C52-BAAB-0A9DD382D7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92" y="2692786"/>
                <a:ext cx="1576650" cy="5186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C3461772-5C5A-4363-A84B-EA6645AC4022}"/>
                  </a:ext>
                </a:extLst>
              </p:cNvPr>
              <p:cNvSpPr txBox="1"/>
              <p:nvPr/>
            </p:nvSpPr>
            <p:spPr>
              <a:xfrm>
                <a:off x="862914" y="3633077"/>
                <a:ext cx="4845908" cy="6113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MX" sz="2800" dirty="0"/>
                  <a:t>V=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 ∗  </m:t>
                    </m:r>
                    <m:f>
                      <m:fPr>
                        <m:ctrlPr>
                          <a:rPr lang="es-MX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f>
                      <m:fPr>
                        <m:ctrlP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∗ </m:t>
                    </m:r>
                    <m:f>
                      <m:fPr>
                        <m:ctrlPr>
                          <a:rPr lang="es-MX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MX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s-MX" sz="2800" b="0" i="1" baseline="30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800" baseline="30000" dirty="0"/>
              </a:p>
            </p:txBody>
          </p:sp>
        </mc:Choice>
        <mc:Fallback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C3461772-5C5A-4363-A84B-EA6645AC40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914" y="3633077"/>
                <a:ext cx="4845908" cy="611321"/>
              </a:xfrm>
              <a:prstGeom prst="rect">
                <a:avLst/>
              </a:prstGeom>
              <a:blipFill>
                <a:blip r:embed="rId3"/>
                <a:stretch>
                  <a:fillRect l="-4534" t="-5000" b="-1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0B3A5C9C-2A69-4737-AFB3-C6158DF01390}"/>
                  </a:ext>
                </a:extLst>
              </p:cNvPr>
              <p:cNvSpPr txBox="1"/>
              <p:nvPr/>
            </p:nvSpPr>
            <p:spPr>
              <a:xfrm>
                <a:off x="945292" y="4857031"/>
                <a:ext cx="1804084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s-MX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s-MX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s-MX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sz="3200" b="0" i="1" baseline="300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3200" baseline="30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0B3A5C9C-2A69-4737-AFB3-C6158DF013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92" y="4857031"/>
                <a:ext cx="1804084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837256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202</Words>
  <Application>Microsoft Office PowerPoint</Application>
  <PresentationFormat>Panorámica</PresentationFormat>
  <Paragraphs>40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Century Gothic</vt:lpstr>
      <vt:lpstr>Wingdings 3</vt:lpstr>
      <vt:lpstr>Sala de reuniones Ion</vt:lpstr>
      <vt:lpstr>MATEMÁTICAS 1°B</vt:lpstr>
      <vt:lpstr>Áreas de las caras laterales</vt:lpstr>
      <vt:lpstr>ÁREA TOTAL DEL PRISMA RECTANGULAR.</vt:lpstr>
      <vt:lpstr>VOLUMEN DEL PRISMA </vt:lpstr>
      <vt:lpstr> ÁREA DEL CUBO.</vt:lpstr>
      <vt:lpstr>Volumen del cubo.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 1°B</dc:title>
  <dc:creator>Brenda Lizbeth Rugerio Cortes</dc:creator>
  <cp:lastModifiedBy>Brenda Lizbeth Rugerio Cortes</cp:lastModifiedBy>
  <cp:revision>1</cp:revision>
  <dcterms:created xsi:type="dcterms:W3CDTF">2022-01-12T01:37:35Z</dcterms:created>
  <dcterms:modified xsi:type="dcterms:W3CDTF">2022-01-12T01:42:54Z</dcterms:modified>
</cp:coreProperties>
</file>