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1/3/2022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1/3/2022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1/3/2022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1/3/2022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1/3/2022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1/3/2022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F5C0D5-3E97-4E4E-8111-8D61D7A23E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Matemáticas </a:t>
            </a:r>
            <a:br>
              <a:rPr lang="es-MX" dirty="0"/>
            </a:br>
            <a:r>
              <a:rPr lang="es-MX" dirty="0"/>
              <a:t>1° ,2 ° y 3°</a:t>
            </a:r>
            <a:endParaRPr lang="en-U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476B4B4-1CAD-4739-8250-BF2D3E77A3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Mtra. Brenda Lizbeth Rugerio Cortes.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160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FCDE12-FF3B-49D6-8680-4E573179A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400" dirty="0"/>
              <a:t>LECTURA DE FRACCIONES </a:t>
            </a:r>
            <a:endParaRPr lang="en-US" sz="4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81035F6-4D7F-4483-872C-0B13996BE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36815" y="1770327"/>
            <a:ext cx="8965864" cy="4077579"/>
          </a:xfrm>
        </p:spPr>
        <p:txBody>
          <a:bodyPr>
            <a:noAutofit/>
          </a:bodyPr>
          <a:lstStyle/>
          <a:p>
            <a:r>
              <a:rPr lang="es-ES" sz="2800" b="0" i="0" dirty="0">
                <a:effectLst/>
                <a:latin typeface="Open Sans" panose="020B0606030504020204" pitchFamily="34" charset="0"/>
              </a:rPr>
              <a:t>Todas las fracciones reciben un nombre específico, se pueden leer como tal, de acuerdo al numerador y denominador que tengan.</a:t>
            </a:r>
          </a:p>
          <a:p>
            <a:r>
              <a:rPr lang="es-ES" sz="2800" b="0" i="0" dirty="0">
                <a:effectLst/>
                <a:latin typeface="Open Sans" panose="020B0606030504020204" pitchFamily="34" charset="0"/>
              </a:rPr>
              <a:t>El número que está en el </a:t>
            </a:r>
            <a:r>
              <a:rPr lang="es-ES" sz="2800" b="1" i="0" dirty="0">
                <a:effectLst/>
                <a:latin typeface="Open Sans" panose="020B0606030504020204" pitchFamily="34" charset="0"/>
              </a:rPr>
              <a:t>numerador se lee igual</a:t>
            </a:r>
            <a:r>
              <a:rPr lang="es-ES" sz="2800" b="0" i="0" dirty="0">
                <a:effectLst/>
                <a:latin typeface="Open Sans" panose="020B0606030504020204" pitchFamily="34" charset="0"/>
              </a:rPr>
              <a:t>, no así el denominador.</a:t>
            </a:r>
          </a:p>
          <a:p>
            <a:r>
              <a:rPr lang="es-ES" sz="2800" b="0" i="0" dirty="0">
                <a:effectLst/>
                <a:latin typeface="Open Sans" panose="020B0606030504020204" pitchFamily="34" charset="0"/>
              </a:rPr>
              <a:t> Cuando el denominador va de 2 a 10, tiene un nombre específico: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91653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2DA9C5-8D64-44B5-880E-20933A198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0076" y="1115633"/>
            <a:ext cx="8104534" cy="3222163"/>
          </a:xfrm>
        </p:spPr>
        <p:txBody>
          <a:bodyPr numCol="2">
            <a:normAutofit fontScale="92500" lnSpcReduction="20000"/>
          </a:bodyPr>
          <a:lstStyle/>
          <a:p>
            <a:r>
              <a:rPr lang="es-ES" sz="2900" b="0" i="0" dirty="0">
                <a:effectLst/>
                <a:latin typeface="Open Sans" panose="020B0606030504020204" pitchFamily="34" charset="0"/>
              </a:rPr>
              <a:t>si es 2 es "</a:t>
            </a:r>
            <a:r>
              <a:rPr lang="es-ES" sz="2900" b="1" i="0" dirty="0">
                <a:effectLst/>
                <a:latin typeface="Open Sans" panose="020B0606030504020204" pitchFamily="34" charset="0"/>
              </a:rPr>
              <a:t>medios</a:t>
            </a:r>
            <a:r>
              <a:rPr lang="es-ES" sz="2900" b="0" i="0" dirty="0">
                <a:effectLst/>
                <a:latin typeface="Open Sans" panose="020B0606030504020204" pitchFamily="34" charset="0"/>
              </a:rPr>
              <a:t>“</a:t>
            </a:r>
          </a:p>
          <a:p>
            <a:r>
              <a:rPr lang="es-ES" sz="2900" b="0" i="0" dirty="0">
                <a:effectLst/>
                <a:latin typeface="Open Sans" panose="020B0606030504020204" pitchFamily="34" charset="0"/>
              </a:rPr>
              <a:t>si es 3 es "</a:t>
            </a:r>
            <a:r>
              <a:rPr lang="es-ES" sz="2900" b="1" i="0" dirty="0">
                <a:effectLst/>
                <a:latin typeface="Open Sans" panose="020B0606030504020204" pitchFamily="34" charset="0"/>
              </a:rPr>
              <a:t>tercios”</a:t>
            </a:r>
          </a:p>
          <a:p>
            <a:r>
              <a:rPr lang="es-ES" sz="2900" b="0" i="0" dirty="0">
                <a:effectLst/>
                <a:latin typeface="Open Sans" panose="020B0606030504020204" pitchFamily="34" charset="0"/>
              </a:rPr>
              <a:t>si es 4 es "</a:t>
            </a:r>
            <a:r>
              <a:rPr lang="es-ES" sz="2900" b="1" i="0" dirty="0">
                <a:effectLst/>
                <a:latin typeface="Open Sans" panose="020B0606030504020204" pitchFamily="34" charset="0"/>
              </a:rPr>
              <a:t>cuartos</a:t>
            </a:r>
            <a:r>
              <a:rPr lang="es-ES" sz="2900" b="0" i="0" dirty="0">
                <a:effectLst/>
                <a:latin typeface="Open Sans" panose="020B0606030504020204" pitchFamily="34" charset="0"/>
              </a:rPr>
              <a:t>“</a:t>
            </a:r>
            <a:endParaRPr lang="es-ES" sz="2900" b="1" dirty="0">
              <a:latin typeface="Open Sans" panose="020B0606030504020204" pitchFamily="34" charset="0"/>
            </a:endParaRPr>
          </a:p>
          <a:p>
            <a:r>
              <a:rPr lang="es-ES" sz="2900" b="0" i="0" dirty="0">
                <a:effectLst/>
                <a:latin typeface="Open Sans" panose="020B0606030504020204" pitchFamily="34" charset="0"/>
              </a:rPr>
              <a:t>si es 5 es "</a:t>
            </a:r>
            <a:r>
              <a:rPr lang="es-ES" sz="2900" b="1" i="0" dirty="0">
                <a:effectLst/>
                <a:latin typeface="Open Sans" panose="020B0606030504020204" pitchFamily="34" charset="0"/>
              </a:rPr>
              <a:t>quintos</a:t>
            </a:r>
            <a:r>
              <a:rPr lang="es-ES" sz="2900" b="0" i="0" dirty="0">
                <a:effectLst/>
                <a:latin typeface="Open Sans" panose="020B0606030504020204" pitchFamily="34" charset="0"/>
              </a:rPr>
              <a:t>“</a:t>
            </a:r>
            <a:endParaRPr lang="es-ES" sz="2900" b="1" i="0" dirty="0">
              <a:effectLst/>
              <a:latin typeface="Open Sans" panose="020B0606030504020204" pitchFamily="34" charset="0"/>
            </a:endParaRPr>
          </a:p>
          <a:p>
            <a:r>
              <a:rPr lang="es-ES" sz="2900" b="0" i="0" dirty="0">
                <a:effectLst/>
                <a:latin typeface="Open Sans" panose="020B0606030504020204" pitchFamily="34" charset="0"/>
              </a:rPr>
              <a:t> si es 6 es "</a:t>
            </a:r>
            <a:r>
              <a:rPr lang="es-ES" sz="2900" b="1" i="0" dirty="0">
                <a:effectLst/>
                <a:latin typeface="Open Sans" panose="020B0606030504020204" pitchFamily="34" charset="0"/>
              </a:rPr>
              <a:t>sextos</a:t>
            </a:r>
            <a:r>
              <a:rPr lang="es-ES" sz="2900" b="0" i="0" dirty="0">
                <a:effectLst/>
                <a:latin typeface="Open Sans" panose="020B0606030504020204" pitchFamily="34" charset="0"/>
              </a:rPr>
              <a:t>“</a:t>
            </a:r>
          </a:p>
          <a:p>
            <a:r>
              <a:rPr lang="es-ES" sz="2900" b="0" i="0" dirty="0">
                <a:effectLst/>
                <a:latin typeface="Open Sans" panose="020B0606030504020204" pitchFamily="34" charset="0"/>
              </a:rPr>
              <a:t>si es 7 es "</a:t>
            </a:r>
            <a:r>
              <a:rPr lang="es-ES" sz="2900" b="1" i="0" dirty="0">
                <a:effectLst/>
                <a:latin typeface="Open Sans" panose="020B0606030504020204" pitchFamily="34" charset="0"/>
              </a:rPr>
              <a:t>séptimos</a:t>
            </a:r>
            <a:r>
              <a:rPr lang="es-ES" sz="2900" b="0" i="0" dirty="0">
                <a:effectLst/>
                <a:latin typeface="Open Sans" panose="020B0606030504020204" pitchFamily="34" charset="0"/>
              </a:rPr>
              <a:t>“</a:t>
            </a:r>
          </a:p>
          <a:p>
            <a:r>
              <a:rPr lang="es-ES" sz="2900" b="0" i="0" dirty="0">
                <a:effectLst/>
                <a:latin typeface="Open Sans" panose="020B0606030504020204" pitchFamily="34" charset="0"/>
              </a:rPr>
              <a:t>si es 8 es "</a:t>
            </a:r>
            <a:r>
              <a:rPr lang="es-ES" sz="2900" b="1" i="0" dirty="0">
                <a:effectLst/>
                <a:latin typeface="Open Sans" panose="020B0606030504020204" pitchFamily="34" charset="0"/>
              </a:rPr>
              <a:t>octavos</a:t>
            </a:r>
            <a:r>
              <a:rPr lang="es-ES" sz="2900" b="0" i="0" dirty="0">
                <a:effectLst/>
                <a:latin typeface="Open Sans" panose="020B0606030504020204" pitchFamily="34" charset="0"/>
              </a:rPr>
              <a:t>“</a:t>
            </a:r>
            <a:endParaRPr lang="es-ES" sz="2900" dirty="0">
              <a:latin typeface="Open Sans" panose="020B0606030504020204" pitchFamily="34" charset="0"/>
            </a:endParaRPr>
          </a:p>
          <a:p>
            <a:r>
              <a:rPr lang="es-ES" sz="2900" b="0" i="0" dirty="0">
                <a:effectLst/>
                <a:latin typeface="Open Sans" panose="020B0606030504020204" pitchFamily="34" charset="0"/>
              </a:rPr>
              <a:t> si es 9 es "</a:t>
            </a:r>
            <a:r>
              <a:rPr lang="es-ES" sz="2900" b="1" i="0" dirty="0">
                <a:effectLst/>
                <a:latin typeface="Open Sans" panose="020B0606030504020204" pitchFamily="34" charset="0"/>
              </a:rPr>
              <a:t>novenos</a:t>
            </a:r>
            <a:r>
              <a:rPr lang="es-ES" sz="2900" b="0" i="0" dirty="0">
                <a:effectLst/>
                <a:latin typeface="Open Sans" panose="020B0606030504020204" pitchFamily="34" charset="0"/>
              </a:rPr>
              <a:t>“</a:t>
            </a:r>
          </a:p>
          <a:p>
            <a:r>
              <a:rPr lang="es-ES" sz="2900" b="0" i="0" dirty="0">
                <a:effectLst/>
                <a:latin typeface="Open Sans" panose="020B0606030504020204" pitchFamily="34" charset="0"/>
              </a:rPr>
              <a:t> si es 10 es "</a:t>
            </a:r>
            <a:r>
              <a:rPr lang="es-ES" sz="2900" b="1" i="0" dirty="0">
                <a:effectLst/>
                <a:latin typeface="Open Sans" panose="020B0606030504020204" pitchFamily="34" charset="0"/>
              </a:rPr>
              <a:t>décimos</a:t>
            </a:r>
            <a:r>
              <a:rPr lang="es-ES" sz="2900" b="0" i="0" dirty="0">
                <a:effectLst/>
                <a:latin typeface="Open Sans" panose="020B0606030504020204" pitchFamily="34" charset="0"/>
              </a:rPr>
              <a:t>“</a:t>
            </a:r>
          </a:p>
          <a:p>
            <a:pPr marL="0" indent="0">
              <a:buNone/>
            </a:pPr>
            <a:endParaRPr lang="es-ES" dirty="0">
              <a:latin typeface="Open Sans" panose="020B060603050402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EF8450E1-1B79-4A2C-A3B6-837D3008A6F4}"/>
              </a:ext>
            </a:extLst>
          </p:cNvPr>
          <p:cNvSpPr txBox="1"/>
          <p:nvPr/>
        </p:nvSpPr>
        <p:spPr>
          <a:xfrm>
            <a:off x="1705232" y="4634371"/>
            <a:ext cx="884399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b="0" i="0" dirty="0">
                <a:effectLst/>
                <a:latin typeface="Open Sans" panose="020B0606030504020204" pitchFamily="34" charset="0"/>
              </a:rPr>
              <a:t> </a:t>
            </a:r>
            <a:r>
              <a:rPr lang="es-ES" sz="2400" b="0" i="0" dirty="0">
                <a:effectLst/>
                <a:latin typeface="Open Sans" panose="020B0606030504020204" pitchFamily="34" charset="0"/>
              </a:rPr>
              <a:t>S</a:t>
            </a:r>
            <a:r>
              <a:rPr lang="es-ES" sz="2400" dirty="0">
                <a:latin typeface="Open Sans" panose="020B0606030504020204" pitchFamily="34" charset="0"/>
              </a:rPr>
              <a:t>in embargo, cuando es mayor que 10 se le agrega al número la terminación "</a:t>
            </a:r>
            <a:r>
              <a:rPr lang="es-ES" sz="2400" b="1" dirty="0">
                <a:latin typeface="Open Sans" panose="020B0606030504020204" pitchFamily="34" charset="0"/>
              </a:rPr>
              <a:t>avos</a:t>
            </a:r>
            <a:r>
              <a:rPr lang="es-ES" sz="2400" dirty="0">
                <a:latin typeface="Open Sans" panose="020B0606030504020204" pitchFamily="34" charset="0"/>
              </a:rPr>
              <a:t>".</a:t>
            </a:r>
          </a:p>
          <a:p>
            <a:pPr algn="l"/>
            <a:endParaRPr lang="es-ES" b="0" i="0" dirty="0">
              <a:effectLst/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698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E5A942-2180-4882-B54A-B7954DE6D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400" dirty="0">
                <a:solidFill>
                  <a:srgbClr val="00B0F0"/>
                </a:solidFill>
              </a:rPr>
              <a:t>EJEMPLOS:</a:t>
            </a:r>
            <a:endParaRPr lang="en-US" sz="4400" dirty="0">
              <a:solidFill>
                <a:srgbClr val="00B0F0"/>
              </a:solidFill>
            </a:endParaRPr>
          </a:p>
        </p:txBody>
      </p:sp>
      <p:pic>
        <p:nvPicPr>
          <p:cNvPr id="3074" name="Picture 2" descr="Lectura de fracciones">
            <a:extLst>
              <a:ext uri="{FF2B5EF4-FFF2-40B4-BE49-F238E27FC236}">
                <a16:creationId xmlns:a16="http://schemas.microsoft.com/office/drawing/2014/main" id="{C3582361-74F1-4171-9390-FBCB510C47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713" y="1544595"/>
            <a:ext cx="9804574" cy="4769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2782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60DC9A-477C-47A2-B5CB-186076AC5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LECTURA DE FRACCIÓN CON DENOMINADOR 10,100 o 1000</a:t>
            </a:r>
            <a:endParaRPr lang="en-US" dirty="0"/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A056697F-0689-479F-88C7-CC297C82433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270" t="37496" r="44054" b="41593"/>
          <a:stretch/>
        </p:blipFill>
        <p:spPr>
          <a:xfrm>
            <a:off x="1208903" y="2483707"/>
            <a:ext cx="9996615" cy="3150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76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Violeta rojo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360</TotalTime>
  <Words>169</Words>
  <Application>Microsoft Office PowerPoint</Application>
  <PresentationFormat>Panorámica</PresentationFormat>
  <Paragraphs>18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MS Shell Dlg 2</vt:lpstr>
      <vt:lpstr>Open Sans</vt:lpstr>
      <vt:lpstr>Wingdings</vt:lpstr>
      <vt:lpstr>Wingdings 3</vt:lpstr>
      <vt:lpstr>Madison</vt:lpstr>
      <vt:lpstr>Matemáticas  1° ,2 ° y 3°</vt:lpstr>
      <vt:lpstr>LECTURA DE FRACCIONES </vt:lpstr>
      <vt:lpstr>Presentación de PowerPoint</vt:lpstr>
      <vt:lpstr>EJEMPLOS:</vt:lpstr>
      <vt:lpstr>LECTURA DE FRACCIÓN CON DENOMINADOR 10,100 o 1000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Matemáticas  1° ,2 ° y 3°</dc:title>
  <dc:creator>Brenda Lizbeth Rugerio Cortes</dc:creator>
  <cp:lastModifiedBy>Brenda Lizbeth Rugerio Cortes</cp:lastModifiedBy>
  <cp:revision>3</cp:revision>
  <dcterms:created xsi:type="dcterms:W3CDTF">2022-01-03T05:46:56Z</dcterms:created>
  <dcterms:modified xsi:type="dcterms:W3CDTF">2022-01-03T19:29:35Z</dcterms:modified>
</cp:coreProperties>
</file>