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enda Lizbeth Rugerio Cortes" initials="BLRC" lastIdx="1" clrIdx="0">
    <p:extLst>
      <p:ext uri="{19B8F6BF-5375-455C-9EA6-DF929625EA0E}">
        <p15:presenceInfo xmlns:p15="http://schemas.microsoft.com/office/powerpoint/2012/main" userId="cd77bea239481f0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A05F-1569-4620-8CA2-2F4335E0F32D}" type="datetimeFigureOut">
              <a:rPr lang="es-MX" smtClean="0"/>
              <a:t>22/02/2022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C86F-7D80-412A-BC98-400BDC5B80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0066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A05F-1569-4620-8CA2-2F4335E0F32D}" type="datetimeFigureOut">
              <a:rPr lang="es-MX" smtClean="0"/>
              <a:t>22/02/2022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C86F-7D80-412A-BC98-400BDC5B80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7447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A05F-1569-4620-8CA2-2F4335E0F32D}" type="datetimeFigureOut">
              <a:rPr lang="es-MX" smtClean="0"/>
              <a:t>22/02/2022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C86F-7D80-412A-BC98-400BDC5B80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3431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A05F-1569-4620-8CA2-2F4335E0F32D}" type="datetimeFigureOut">
              <a:rPr lang="es-MX" smtClean="0"/>
              <a:t>22/02/2022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C86F-7D80-412A-BC98-400BDC5B80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97368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A05F-1569-4620-8CA2-2F4335E0F32D}" type="datetimeFigureOut">
              <a:rPr lang="es-MX" smtClean="0"/>
              <a:t>22/02/2022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C86F-7D80-412A-BC98-400BDC5B80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47470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A05F-1569-4620-8CA2-2F4335E0F32D}" type="datetimeFigureOut">
              <a:rPr lang="es-MX" smtClean="0"/>
              <a:t>22/02/2022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C86F-7D80-412A-BC98-400BDC5B80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4190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A05F-1569-4620-8CA2-2F4335E0F32D}" type="datetimeFigureOut">
              <a:rPr lang="es-MX" smtClean="0"/>
              <a:t>22/02/2022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C86F-7D80-412A-BC98-400BDC5B80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3659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A05F-1569-4620-8CA2-2F4335E0F32D}" type="datetimeFigureOut">
              <a:rPr lang="es-MX" smtClean="0"/>
              <a:t>22/02/2022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C86F-7D80-412A-BC98-400BDC5B80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86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A05F-1569-4620-8CA2-2F4335E0F32D}" type="datetimeFigureOut">
              <a:rPr lang="es-MX" smtClean="0"/>
              <a:t>22/02/2022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C86F-7D80-412A-BC98-400BDC5B80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7186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A05F-1569-4620-8CA2-2F4335E0F32D}" type="datetimeFigureOut">
              <a:rPr lang="es-MX" smtClean="0"/>
              <a:t>22/02/2022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C86F-7D80-412A-BC98-400BDC5B80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9320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A05F-1569-4620-8CA2-2F4335E0F32D}" type="datetimeFigureOut">
              <a:rPr lang="es-MX" smtClean="0"/>
              <a:t>22/02/2022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C86F-7D80-412A-BC98-400BDC5B80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059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A05F-1569-4620-8CA2-2F4335E0F32D}" type="datetimeFigureOut">
              <a:rPr lang="es-MX" smtClean="0"/>
              <a:t>22/02/2022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C86F-7D80-412A-BC98-400BDC5B80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5336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A05F-1569-4620-8CA2-2F4335E0F32D}" type="datetimeFigureOut">
              <a:rPr lang="es-MX" smtClean="0"/>
              <a:t>22/02/2022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C86F-7D80-412A-BC98-400BDC5B80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193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59AEA05F-1569-4620-8CA2-2F4335E0F32D}" type="datetimeFigureOut">
              <a:rPr lang="es-MX" smtClean="0"/>
              <a:t>22/02/2022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8FEBC86F-7D80-412A-BC98-400BDC5B80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13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59AEA05F-1569-4620-8CA2-2F4335E0F32D}" type="datetimeFigureOut">
              <a:rPr lang="es-MX" smtClean="0"/>
              <a:t>22/02/2022</a:t>
            </a:fld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8FEBC86F-7D80-412A-BC98-400BDC5B80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20629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000BBC-30C1-4939-9A24-2DA99B9107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Matemáticas 1,2 y 3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B7A181C-79B3-43B2-9F43-C5155C258A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FRACCIONES SEGUNDA EVALUACIÓN </a:t>
            </a:r>
          </a:p>
        </p:txBody>
      </p:sp>
    </p:spTree>
    <p:extLst>
      <p:ext uri="{BB962C8B-B14F-4D97-AF65-F5344CB8AC3E}">
        <p14:creationId xmlns:p14="http://schemas.microsoft.com/office/powerpoint/2010/main" val="946853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611AEE-67F9-4CDB-A588-69DD4FB86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712" y="768463"/>
            <a:ext cx="10571998" cy="970450"/>
          </a:xfrm>
        </p:spPr>
        <p:txBody>
          <a:bodyPr/>
          <a:lstStyle/>
          <a:p>
            <a:pPr algn="ctr"/>
            <a:r>
              <a:rPr lang="es-MX" dirty="0"/>
              <a:t>Lunes </a:t>
            </a:r>
            <a:r>
              <a:rPr lang="es-MX" dirty="0">
                <a:solidFill>
                  <a:schemeClr val="tx1"/>
                </a:solidFill>
              </a:rPr>
              <a:t>21 de febrero del 2022</a:t>
            </a:r>
            <a:br>
              <a:rPr lang="es-MX" dirty="0">
                <a:solidFill>
                  <a:schemeClr val="tx1"/>
                </a:solidFill>
              </a:rPr>
            </a:br>
            <a:r>
              <a:rPr lang="es-MX" u="sng" dirty="0">
                <a:solidFill>
                  <a:schemeClr val="tx1"/>
                </a:solidFill>
              </a:rPr>
              <a:t>Segunda Evaluación </a:t>
            </a:r>
            <a:br>
              <a:rPr lang="es-MX" u="sng" dirty="0">
                <a:solidFill>
                  <a:schemeClr val="tx1"/>
                </a:solidFill>
              </a:rPr>
            </a:br>
            <a:r>
              <a:rPr lang="es-MX" u="sng" dirty="0">
                <a:solidFill>
                  <a:schemeClr val="tx1"/>
                </a:solidFill>
              </a:rPr>
              <a:t>Fracciones en Recta Numérica </a:t>
            </a:r>
            <a:r>
              <a:rPr lang="es-MX" u="sng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CB8F76-3CAC-447D-AB55-9D4053398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394" y="2282002"/>
            <a:ext cx="6928975" cy="4831492"/>
          </a:xfrm>
        </p:spPr>
        <p:txBody>
          <a:bodyPr>
            <a:normAutofit/>
          </a:bodyPr>
          <a:lstStyle/>
          <a:p>
            <a:pPr algn="ctr"/>
            <a:r>
              <a:rPr lang="es-MX" sz="2800" u="sng" dirty="0">
                <a:solidFill>
                  <a:srgbClr val="00B0F0"/>
                </a:solidFill>
              </a:rPr>
              <a:t>FRACCIÓN PROPIA EN RECTA NUMÉRICA.</a:t>
            </a:r>
          </a:p>
          <a:p>
            <a:pPr algn="just"/>
            <a:r>
              <a:rPr lang="es-MX" sz="2800" b="0" i="0" dirty="0">
                <a:effectLst/>
                <a:latin typeface="Open Sans" panose="020B0606030504020204" pitchFamily="34" charset="0"/>
              </a:rPr>
              <a:t>Representar fracciones en la recta numérica: Para ubicar fracciones en la recta numérica se divide la unidad (entero) en segmentos iguales, como indica el denominador, y se ubica la fracción según indica el numerador.</a:t>
            </a:r>
          </a:p>
          <a:p>
            <a:pPr marL="0" indent="0" algn="l">
              <a:buNone/>
            </a:pPr>
            <a:r>
              <a:rPr lang="es-MX" sz="2800" b="0" i="0" dirty="0">
                <a:effectLst/>
                <a:latin typeface="Open Sans" panose="020B0606030504020204" pitchFamily="34" charset="0"/>
              </a:rPr>
              <a:t> Ejemplo de fracciones unitarias (con numerador 1) en la recta numérica:</a:t>
            </a:r>
          </a:p>
          <a:p>
            <a:endParaRPr lang="es-MX" sz="2800" u="sng" dirty="0">
              <a:solidFill>
                <a:srgbClr val="00B0F0"/>
              </a:solidFill>
            </a:endParaRPr>
          </a:p>
        </p:txBody>
      </p:sp>
      <p:pic>
        <p:nvPicPr>
          <p:cNvPr id="1026" name="Picture 2" descr="Fracciones en la recta">
            <a:extLst>
              <a:ext uri="{FF2B5EF4-FFF2-40B4-BE49-F238E27FC236}">
                <a16:creationId xmlns:a16="http://schemas.microsoft.com/office/drawing/2014/main" id="{C8F89063-3F0F-4163-B681-8986C8BEEB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686" y="2465430"/>
            <a:ext cx="3863032" cy="376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0216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lecha: curvada hacia abajo 18">
            <a:extLst>
              <a:ext uri="{FF2B5EF4-FFF2-40B4-BE49-F238E27FC236}">
                <a16:creationId xmlns:a16="http://schemas.microsoft.com/office/drawing/2014/main" id="{E6BEE7B9-9427-4CFC-BF88-174AB221A3CC}"/>
              </a:ext>
            </a:extLst>
          </p:cNvPr>
          <p:cNvSpPr/>
          <p:nvPr/>
        </p:nvSpPr>
        <p:spPr>
          <a:xfrm>
            <a:off x="3536576" y="4409657"/>
            <a:ext cx="1072405" cy="673323"/>
          </a:xfrm>
          <a:prstGeom prst="curvedDown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FF13E55-E771-4530-8C32-90D018BE8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Como representar una recta numérica.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26F6B0-7722-402E-BC97-E86A59B9B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732312" cy="191940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MX" sz="2400" dirty="0"/>
              <a:t>Recuerda que la recta inicia en 0 y termina en 1, ya que nos representa solo un entero, por que estamos viendo lo que es fracción propia y recuerda que cuando realizamos la representación gráfica, es menos de un entero.</a:t>
            </a:r>
          </a:p>
          <a:p>
            <a:pPr algn="just"/>
            <a:r>
              <a:rPr lang="es-MX" sz="2400" dirty="0"/>
              <a:t>Ejemplo: representa la siguiente fracción en la recta numérica y representar en decimal.</a:t>
            </a:r>
          </a:p>
        </p:txBody>
      </p:sp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ED73B5FE-B753-4B8D-A05F-D848AA4917FF}"/>
              </a:ext>
            </a:extLst>
          </p:cNvPr>
          <p:cNvCxnSpPr>
            <a:cxnSpLocks/>
          </p:cNvCxnSpPr>
          <p:nvPr/>
        </p:nvCxnSpPr>
        <p:spPr>
          <a:xfrm flipV="1">
            <a:off x="2353235" y="5096431"/>
            <a:ext cx="6252883" cy="13451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0AEABFC0-6004-4C92-B4C4-911720302393}"/>
                  </a:ext>
                </a:extLst>
              </p:cNvPr>
              <p:cNvSpPr txBox="1"/>
              <p:nvPr/>
            </p:nvSpPr>
            <p:spPr>
              <a:xfrm>
                <a:off x="9668045" y="4647285"/>
                <a:ext cx="1599797" cy="6994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s-MX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s-MX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s-MX" sz="3200" dirty="0"/>
                  <a:t> = 0.33´</a:t>
                </a:r>
              </a:p>
            </p:txBody>
          </p:sp>
        </mc:Choice>
        <mc:Fallback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0AEABFC0-6004-4C92-B4C4-9117203023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8045" y="4647285"/>
                <a:ext cx="1599797" cy="699487"/>
              </a:xfrm>
              <a:prstGeom prst="rect">
                <a:avLst/>
              </a:prstGeom>
              <a:blipFill>
                <a:blip r:embed="rId2"/>
                <a:stretch>
                  <a:fillRect l="-382" t="-4348" r="-14122" b="-1826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FBC3CE49-CBC3-4558-8FD9-1CD21E37F3A5}"/>
              </a:ext>
            </a:extLst>
          </p:cNvPr>
          <p:cNvCxnSpPr/>
          <p:nvPr/>
        </p:nvCxnSpPr>
        <p:spPr>
          <a:xfrm>
            <a:off x="3536577" y="4878583"/>
            <a:ext cx="0" cy="46259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C0BB5275-9BC1-4D13-9112-5F5949131B62}"/>
              </a:ext>
            </a:extLst>
          </p:cNvPr>
          <p:cNvCxnSpPr/>
          <p:nvPr/>
        </p:nvCxnSpPr>
        <p:spPr>
          <a:xfrm>
            <a:off x="4509248" y="4865135"/>
            <a:ext cx="0" cy="46259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FE5FF0FA-3163-4AEC-A225-80B09A6E8D5A}"/>
              </a:ext>
            </a:extLst>
          </p:cNvPr>
          <p:cNvCxnSpPr/>
          <p:nvPr/>
        </p:nvCxnSpPr>
        <p:spPr>
          <a:xfrm>
            <a:off x="5477437" y="4878583"/>
            <a:ext cx="0" cy="46259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1EAE2429-9D3D-4CF5-9174-5232C42BAC61}"/>
              </a:ext>
            </a:extLst>
          </p:cNvPr>
          <p:cNvCxnSpPr/>
          <p:nvPr/>
        </p:nvCxnSpPr>
        <p:spPr>
          <a:xfrm>
            <a:off x="6445626" y="4865134"/>
            <a:ext cx="0" cy="46259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A5C80D0C-2781-46A6-A117-A8FF41200D33}"/>
              </a:ext>
            </a:extLst>
          </p:cNvPr>
          <p:cNvCxnSpPr/>
          <p:nvPr/>
        </p:nvCxnSpPr>
        <p:spPr>
          <a:xfrm>
            <a:off x="7413815" y="4878583"/>
            <a:ext cx="0" cy="46259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lecha: curvada hacia abajo 17">
            <a:extLst>
              <a:ext uri="{FF2B5EF4-FFF2-40B4-BE49-F238E27FC236}">
                <a16:creationId xmlns:a16="http://schemas.microsoft.com/office/drawing/2014/main" id="{7EF99A35-1B31-4C6E-8BE0-D3EDEED8C3BD}"/>
              </a:ext>
            </a:extLst>
          </p:cNvPr>
          <p:cNvSpPr/>
          <p:nvPr/>
        </p:nvSpPr>
        <p:spPr>
          <a:xfrm>
            <a:off x="2548220" y="4409657"/>
            <a:ext cx="1114649" cy="700225"/>
          </a:xfrm>
          <a:prstGeom prst="curvedDown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BF9C9817-AA74-47C3-83BA-6DBE635D0993}"/>
                  </a:ext>
                </a:extLst>
              </p:cNvPr>
              <p:cNvSpPr txBox="1"/>
              <p:nvPr/>
            </p:nvSpPr>
            <p:spPr>
              <a:xfrm>
                <a:off x="4338528" y="5485622"/>
                <a:ext cx="341440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MX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s-MX" sz="32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s-MX" sz="3200" dirty="0"/>
              </a:p>
            </p:txBody>
          </p:sp>
        </mc:Choice>
        <mc:Fallback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BF9C9817-AA74-47C3-83BA-6DBE635D09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8528" y="5485622"/>
                <a:ext cx="341440" cy="9251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uadroTexto 21">
            <a:extLst>
              <a:ext uri="{FF2B5EF4-FFF2-40B4-BE49-F238E27FC236}">
                <a16:creationId xmlns:a16="http://schemas.microsoft.com/office/drawing/2014/main" id="{02472C8B-52EE-425C-83F1-23AC817EC3FF}"/>
              </a:ext>
            </a:extLst>
          </p:cNvPr>
          <p:cNvSpPr txBox="1"/>
          <p:nvPr/>
        </p:nvSpPr>
        <p:spPr>
          <a:xfrm>
            <a:off x="4044990" y="4007339"/>
            <a:ext cx="107240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800" dirty="0"/>
              <a:t>0.33´</a:t>
            </a:r>
          </a:p>
        </p:txBody>
      </p:sp>
    </p:spTree>
    <p:extLst>
      <p:ext uri="{BB962C8B-B14F-4D97-AF65-F5344CB8AC3E}">
        <p14:creationId xmlns:p14="http://schemas.microsoft.com/office/powerpoint/2010/main" val="3258767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7EDA44-E961-4344-B786-31A61F758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354" y="2111139"/>
            <a:ext cx="10744200" cy="4034167"/>
          </a:xfrm>
        </p:spPr>
        <p:txBody>
          <a:bodyPr/>
          <a:lstStyle/>
          <a:p>
            <a:r>
              <a:rPr lang="es-MX" dirty="0"/>
              <a:t>En el ejemplo anterior recuerda que: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Recuerda que para pasar a decimal el numero de arriba va adentro de la casita y el numero de abajo va afuera de la casita.</a:t>
            </a:r>
          </a:p>
          <a:p>
            <a:pPr marL="0" indent="0">
              <a:buNone/>
            </a:pPr>
            <a:endParaRPr lang="es-MX" dirty="0"/>
          </a:p>
          <a:p>
            <a:endParaRPr lang="es-MX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6E26591D-3F39-4E8A-970D-2C36E6FC22C7}"/>
                  </a:ext>
                </a:extLst>
              </p:cNvPr>
              <p:cNvSpPr txBox="1"/>
              <p:nvPr/>
            </p:nvSpPr>
            <p:spPr>
              <a:xfrm>
                <a:off x="1901803" y="3109842"/>
                <a:ext cx="7531229" cy="638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MX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2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2  </m:t>
                          </m:r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   </m:t>
                          </m:r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𝑖𝑛𝑑𝑖𝑐𝑎</m:t>
                          </m:r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𝑙𝑜𝑠</m:t>
                          </m:r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𝑏𝑟𝑖𝑛𝑐𝑜𝑠</m:t>
                          </m:r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𝑞𝑢𝑒</m:t>
                          </m:r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𝑑𝑎𝑠</m:t>
                          </m:r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𝑒𝑛</m:t>
                          </m:r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𝑙𝑎</m:t>
                          </m:r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𝑟𝑒𝑐𝑡𝑎</m:t>
                          </m:r>
                        </m:num>
                        <m:den>
                          <m:r>
                            <a:rPr lang="es-MX" sz="20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6 </m:t>
                          </m:r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𝑖𝑛𝑑𝑖𝑐𝑎</m:t>
                          </m:r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𝑙𝑎𝑠</m:t>
                          </m:r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𝑝𝑎𝑟𝑡𝑒𝑠</m:t>
                          </m:r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𝑖𝑔𝑢𝑎𝑙𝑒𝑠</m:t>
                          </m:r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𝑒𝑛</m:t>
                          </m:r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𝑙𝑎𝑠</m:t>
                          </m:r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𝑞𝑢𝑒</m:t>
                          </m:r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𝑠𝑒</m:t>
                          </m:r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𝑑𝑖𝑣𝑖𝑑𝑒</m:t>
                          </m:r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𝑙𝑎</m:t>
                          </m:r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𝑟𝑒𝑐𝑡𝑎</m:t>
                          </m:r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𝑒𝑛𝑡𝑒𝑟𝑜</m:t>
                          </m:r>
                          <m:r>
                            <a:rPr lang="es-MX" sz="20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den>
                      </m:f>
                      <m:r>
                        <a:rPr lang="es-MX" sz="20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MX" sz="3200" dirty="0"/>
              </a:p>
            </p:txBody>
          </p:sp>
        </mc:Choice>
        <mc:Fallback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6E26591D-3F39-4E8A-970D-2C36E6FC22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1803" y="3109842"/>
                <a:ext cx="7531229" cy="63831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9823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E3545C8C-9B7A-4F9E-9294-A27BCBB8D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157" y="440149"/>
            <a:ext cx="10571998" cy="970450"/>
          </a:xfrm>
        </p:spPr>
        <p:txBody>
          <a:bodyPr/>
          <a:lstStyle/>
          <a:p>
            <a:pPr algn="ctr"/>
            <a:r>
              <a:rPr lang="es-MX" u="sng" dirty="0">
                <a:solidFill>
                  <a:schemeClr val="tx1"/>
                </a:solidFill>
              </a:rPr>
              <a:t>ACTIVIDAD 1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Marcador de contenido 4">
                <a:extLst>
                  <a:ext uri="{FF2B5EF4-FFF2-40B4-BE49-F238E27FC236}">
                    <a16:creationId xmlns:a16="http://schemas.microsoft.com/office/drawing/2014/main" id="{62200A58-82D6-46EA-A9AD-EEAFFEB6C5F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56054" y="2056058"/>
                <a:ext cx="12070733" cy="5447401"/>
              </a:xfrm>
            </p:spPr>
            <p:txBody>
              <a:bodyPr numCol="2">
                <a:normAutofit/>
              </a:bodyPr>
              <a:lstStyle/>
              <a:p>
                <a:r>
                  <a:rPr lang="es-MX" sz="2400" dirty="0"/>
                  <a:t>REPRESENTA LAS SIGUIENTES FRACCIONES EN RECTA NUMÉRICA.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s-MX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s-MX" sz="4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s-MX" sz="4000" dirty="0"/>
                  <a:t>                          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s-MX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4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s-MX" sz="40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s-MX" sz="40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s-MX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4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MX" sz="4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s-MX" sz="4000" dirty="0"/>
              </a:p>
              <a:p>
                <a:endParaRPr lang="es-MX" sz="4000" dirty="0"/>
              </a:p>
              <a:p>
                <a:pPr marL="0" indent="0">
                  <a:buNone/>
                </a:pPr>
                <a:endParaRPr lang="es-MX" sz="40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s-MX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40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s-MX" sz="40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s-MX" sz="40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s-MX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4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s-MX" sz="4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s-MX" sz="4000" dirty="0"/>
              </a:p>
              <a:p>
                <a:endParaRPr lang="es-MX" sz="4000" dirty="0"/>
              </a:p>
              <a:p>
                <a:endParaRPr lang="es-MX" sz="4000" dirty="0"/>
              </a:p>
              <a:p>
                <a:endParaRPr lang="es-MX" sz="4000" dirty="0"/>
              </a:p>
            </p:txBody>
          </p:sp>
        </mc:Choice>
        <mc:Fallback xmlns="">
          <p:sp>
            <p:nvSpPr>
              <p:cNvPr id="5" name="Marcador de contenido 4">
                <a:extLst>
                  <a:ext uri="{FF2B5EF4-FFF2-40B4-BE49-F238E27FC236}">
                    <a16:creationId xmlns:a16="http://schemas.microsoft.com/office/drawing/2014/main" id="{62200A58-82D6-46EA-A9AD-EEAFFEB6C5F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56054" y="2056058"/>
                <a:ext cx="12070733" cy="544740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78760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Ci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Ci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TM03457503[[fn=Citable]]</Template>
  <TotalTime>1456</TotalTime>
  <Words>204</Words>
  <Application>Microsoft Office PowerPoint</Application>
  <PresentationFormat>Panorámica</PresentationFormat>
  <Paragraphs>29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Cambria Math</vt:lpstr>
      <vt:lpstr>Century Gothic</vt:lpstr>
      <vt:lpstr>Open Sans</vt:lpstr>
      <vt:lpstr>Wingdings 2</vt:lpstr>
      <vt:lpstr>Citable</vt:lpstr>
      <vt:lpstr>Matemáticas 1,2 y 3</vt:lpstr>
      <vt:lpstr>Lunes 21 de febrero del 2022 Segunda Evaluación  Fracciones en Recta Numérica .</vt:lpstr>
      <vt:lpstr>Como representar una recta numérica.</vt:lpstr>
      <vt:lpstr>Presentación de PowerPoint</vt:lpstr>
      <vt:lpstr>ACTIVIDAD 1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Matemáticas 1,2 y 3</dc:title>
  <dc:creator>Brenda Lizbeth Rugerio Cortes</dc:creator>
  <cp:lastModifiedBy>Brenda Lizbeth Rugerio Cortes</cp:lastModifiedBy>
  <cp:revision>2</cp:revision>
  <dcterms:created xsi:type="dcterms:W3CDTF">2022-02-21T14:02:00Z</dcterms:created>
  <dcterms:modified xsi:type="dcterms:W3CDTF">2022-02-22T20:26:05Z</dcterms:modified>
</cp:coreProperties>
</file>