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2885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481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8575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7305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465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0098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5579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620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897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110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802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431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058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85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0969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755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812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21B427A-34F2-4426-8925-FA3B50C726B1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BB6A880-6B26-474B-B9C0-8B2CC3699A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4316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F38B67-3BD9-4766-B659-F7A0E17DC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DISTRACTORES DURANTE EL ESTUDIO.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79E8B1-2219-46CC-94FF-2CEB0364BC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err="1"/>
              <a:t>Tutoria</a:t>
            </a:r>
            <a:r>
              <a:rPr lang="es-MX" dirty="0"/>
              <a:t> </a:t>
            </a:r>
            <a:r>
              <a:rPr lang="es-MX" dirty="0" err="1"/>
              <a:t>1°a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66674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B91766DD-8DDE-4092-BC64-22F1D0E85EBF}"/>
              </a:ext>
            </a:extLst>
          </p:cNvPr>
          <p:cNvSpPr txBox="1"/>
          <p:nvPr/>
        </p:nvSpPr>
        <p:spPr>
          <a:xfrm>
            <a:off x="1290918" y="682696"/>
            <a:ext cx="9964269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dirty="0">
                <a:highlight>
                  <a:srgbClr val="FF00FF"/>
                </a:highlight>
              </a:rPr>
              <a:t>ÁMBITO DE INTERVENCIÓN II: </a:t>
            </a:r>
            <a:r>
              <a:rPr lang="es-MX" sz="3200" dirty="0"/>
              <a:t>Seguimiento al proceso académico de los alumnos. </a:t>
            </a:r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r>
              <a:rPr lang="es-MX" sz="3200" dirty="0">
                <a:highlight>
                  <a:srgbClr val="FF00FF"/>
                </a:highlight>
              </a:rPr>
              <a:t>APRENDIZAJE ESPERADO: </a:t>
            </a:r>
            <a:r>
              <a:rPr lang="es-MX" sz="3200" dirty="0"/>
              <a:t>Que el alumno comprenda que existen factores y problemas que lo pueden distraer del acto de estudiar, y debe tener la capacidad de buscar alternativas que le ayuden a que estos problemas no le afecten en el aprendizaje. </a:t>
            </a:r>
          </a:p>
        </p:txBody>
      </p:sp>
    </p:spTree>
    <p:extLst>
      <p:ext uri="{BB962C8B-B14F-4D97-AF65-F5344CB8AC3E}">
        <p14:creationId xmlns:p14="http://schemas.microsoft.com/office/powerpoint/2010/main" val="4196991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A6ABA24-1B19-4EC4-87B0-EF2D0977A4EF}"/>
              </a:ext>
            </a:extLst>
          </p:cNvPr>
          <p:cNvSpPr txBox="1"/>
          <p:nvPr/>
        </p:nvSpPr>
        <p:spPr>
          <a:xfrm>
            <a:off x="699247" y="677307"/>
            <a:ext cx="1089211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dirty="0"/>
              <a:t>ACTIVIDAD: </a:t>
            </a:r>
          </a:p>
          <a:p>
            <a:pPr algn="just"/>
            <a:endParaRPr lang="es-MX" sz="2800" dirty="0"/>
          </a:p>
          <a:p>
            <a:pPr algn="just"/>
            <a:r>
              <a:rPr lang="es-MX" sz="2800" dirty="0"/>
              <a:t>A continuación se mencionan algunos distractores de la conducta de estudio, reconócelos y trata de comprender si los utilizas en tu vida diaria. Estos distractores se pueden clasificar en tres grandes grupos: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264987D-D9A2-4E7F-AFC2-D4C8AFA1A06A}"/>
              </a:ext>
            </a:extLst>
          </p:cNvPr>
          <p:cNvSpPr txBox="1"/>
          <p:nvPr/>
        </p:nvSpPr>
        <p:spPr>
          <a:xfrm>
            <a:off x="897592" y="3195261"/>
            <a:ext cx="832709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dirty="0"/>
              <a:t>1).- Distractores psicológicos. </a:t>
            </a:r>
          </a:p>
          <a:p>
            <a:r>
              <a:rPr lang="es-MX" sz="2400" dirty="0"/>
              <a:t>· Problemas emocionales de tipo afectivo. </a:t>
            </a:r>
          </a:p>
          <a:p>
            <a:r>
              <a:rPr lang="es-MX" sz="2400" dirty="0"/>
              <a:t>· Presiones, tensiones. · Problemas con los padres. </a:t>
            </a:r>
          </a:p>
          <a:p>
            <a:r>
              <a:rPr lang="es-MX" sz="2400" dirty="0"/>
              <a:t>· Fricciones con los compañeros del grupo. </a:t>
            </a:r>
          </a:p>
          <a:p>
            <a:r>
              <a:rPr lang="es-MX" sz="2400" dirty="0"/>
              <a:t>· Fricciones con la pareja. </a:t>
            </a:r>
          </a:p>
          <a:p>
            <a:r>
              <a:rPr lang="es-MX" sz="2400" dirty="0"/>
              <a:t>· Preocupaciones por falta de dinero. </a:t>
            </a:r>
          </a:p>
          <a:p>
            <a:r>
              <a:rPr lang="es-MX" sz="2400" dirty="0"/>
              <a:t>· Enfermedades de un familiar.</a:t>
            </a:r>
          </a:p>
        </p:txBody>
      </p:sp>
    </p:spTree>
    <p:extLst>
      <p:ext uri="{BB962C8B-B14F-4D97-AF65-F5344CB8AC3E}">
        <p14:creationId xmlns:p14="http://schemas.microsoft.com/office/powerpoint/2010/main" val="1142424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7A6E967-3D95-4A33-85A8-BE371F494288}"/>
              </a:ext>
            </a:extLst>
          </p:cNvPr>
          <p:cNvSpPr txBox="1"/>
          <p:nvPr/>
        </p:nvSpPr>
        <p:spPr>
          <a:xfrm>
            <a:off x="766483" y="579147"/>
            <a:ext cx="1004495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2).- Distractores físicos. (Están presentes en el medio ambiente): </a:t>
            </a:r>
          </a:p>
          <a:p>
            <a:r>
              <a:rPr lang="es-MX" sz="2800" dirty="0"/>
              <a:t>· Televisión. · Computadoras. </a:t>
            </a:r>
          </a:p>
          <a:p>
            <a:r>
              <a:rPr lang="es-MX" sz="2800" dirty="0"/>
              <a:t>· Teléfonos. </a:t>
            </a:r>
          </a:p>
          <a:p>
            <a:r>
              <a:rPr lang="es-MX" sz="2800" dirty="0"/>
              <a:t>· Ruido exterior. </a:t>
            </a:r>
          </a:p>
          <a:p>
            <a:r>
              <a:rPr lang="es-MX" sz="2800" dirty="0"/>
              <a:t>· Conversación entre múltiples personas. </a:t>
            </a:r>
          </a:p>
          <a:p>
            <a:endParaRPr lang="es-MX" sz="2800" dirty="0"/>
          </a:p>
          <a:p>
            <a:endParaRPr lang="es-MX" sz="2800" dirty="0"/>
          </a:p>
          <a:p>
            <a:r>
              <a:rPr lang="es-MX" sz="2800" dirty="0"/>
              <a:t>3).- Distractores visuales. </a:t>
            </a:r>
          </a:p>
          <a:p>
            <a:r>
              <a:rPr lang="es-MX" sz="2800" dirty="0"/>
              <a:t>· Televisión · Fotos de artistas. </a:t>
            </a:r>
          </a:p>
          <a:p>
            <a:r>
              <a:rPr lang="es-MX" sz="2800" dirty="0"/>
              <a:t>· Soñar despiertos </a:t>
            </a:r>
          </a:p>
          <a:p>
            <a:r>
              <a:rPr lang="es-MX" sz="2800" dirty="0"/>
              <a:t>· El retrato de la pareja.</a:t>
            </a:r>
          </a:p>
        </p:txBody>
      </p:sp>
      <p:pic>
        <p:nvPicPr>
          <p:cNvPr id="1026" name="Picture 2" descr="El proceso de estudio y las nuevas tecnologías (Artículo) - Maestro21®">
            <a:extLst>
              <a:ext uri="{FF2B5EF4-FFF2-40B4-BE49-F238E27FC236}">
                <a16:creationId xmlns:a16="http://schemas.microsoft.com/office/drawing/2014/main" id="{003AE212-1B03-43B3-BA87-3D89B356C7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331" y="2995193"/>
            <a:ext cx="4337092" cy="352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248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80A9267-32BA-439E-8D3F-CB6EECDFDCD0}"/>
              </a:ext>
            </a:extLst>
          </p:cNvPr>
          <p:cNvSpPr txBox="1"/>
          <p:nvPr/>
        </p:nvSpPr>
        <p:spPr>
          <a:xfrm>
            <a:off x="5163670" y="428178"/>
            <a:ext cx="685351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3200" dirty="0"/>
              <a:t>Esto provoca falta de concentración y agotamiento, ya que tus pensamientos se centran en ellas y no en el estudio. A veces culpamos a otras personas por las situaciones desagradables que nos ocurren a los maestros, a nuestros padres, por la falta de…. O el exceso de….La mejor manera de hacer efectivo un cambio conductual en el estudio es considerar las actividades como algo agradable, útil e importante para nuestro éxito escolar.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E2F2F1A-9A76-486B-A62A-61449C3223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12" y="1452282"/>
            <a:ext cx="4693023" cy="383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81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7DDEE4B-7BC0-4085-803D-9B508B255F94}"/>
              </a:ext>
            </a:extLst>
          </p:cNvPr>
          <p:cNvSpPr txBox="1"/>
          <p:nvPr/>
        </p:nvSpPr>
        <p:spPr>
          <a:xfrm>
            <a:off x="296956" y="892221"/>
            <a:ext cx="579904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dirty="0"/>
              <a:t>La desorganización es el descuido en las condiciones ambientales, </a:t>
            </a:r>
            <a:r>
              <a:rPr lang="es-MX" sz="2400" dirty="0">
                <a:solidFill>
                  <a:schemeClr val="bg1"/>
                </a:solidFill>
                <a:highlight>
                  <a:srgbClr val="00FFFF"/>
                </a:highlight>
              </a:rPr>
              <a:t>la falta de control </a:t>
            </a:r>
            <a:r>
              <a:rPr lang="es-MX" sz="2400" dirty="0"/>
              <a:t>sobre uno mismo y los objetos que nos rodean , el no poder encontrar lo necesario para estudiar, las notas, las libretas, los libros, hasta lo más elemental como los lápices, al iniciar a estudiar evita este tipo de distracciones y prepara las condiciones adecuadas para tu estudio. Tener un buen lugar donde estudiar así como un horario fijo de estudio, cómodo, con iluminación y ventilación adecuada, sin ruidos, ni distractores. Lo debes considerar siempre antes de estudiar.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DB79B58-DA72-49E0-978E-FFF13763CB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4706" y="1418664"/>
            <a:ext cx="5361492" cy="402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479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20725F-7306-4675-A470-8E9A90D71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Recuerda: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2F9379-4917-4DF0-A6A5-24ED7CB69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La siguiente actividad la debes de copiar en tu libreta y resolver tus preguntas.</a:t>
            </a:r>
          </a:p>
          <a:p>
            <a:endParaRPr lang="es-MX" sz="2800" dirty="0"/>
          </a:p>
          <a:p>
            <a:r>
              <a:rPr lang="es-MX" sz="2800" dirty="0"/>
              <a:t>Recuerda mayúsculas con rojo seguido de lápiz.</a:t>
            </a:r>
          </a:p>
        </p:txBody>
      </p:sp>
    </p:spTree>
    <p:extLst>
      <p:ext uri="{BB962C8B-B14F-4D97-AF65-F5344CB8AC3E}">
        <p14:creationId xmlns:p14="http://schemas.microsoft.com/office/powerpoint/2010/main" val="2543818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BCBC735B-EFCD-4251-851D-75A285C49CA0}"/>
              </a:ext>
            </a:extLst>
          </p:cNvPr>
          <p:cNvSpPr txBox="1"/>
          <p:nvPr/>
        </p:nvSpPr>
        <p:spPr>
          <a:xfrm>
            <a:off x="423582" y="1501091"/>
            <a:ext cx="1134483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dirty="0"/>
              <a:t>Contesta las siguientes preguntas. </a:t>
            </a:r>
          </a:p>
          <a:p>
            <a:pPr marL="342900" indent="-342900" algn="just">
              <a:buAutoNum type="arabicPeriod"/>
            </a:pPr>
            <a:r>
              <a:rPr lang="es-MX" sz="2800" dirty="0"/>
              <a:t>¿Cuáles distractores consideras que son los que más influyen en tu estudio? </a:t>
            </a:r>
          </a:p>
          <a:p>
            <a:pPr marL="342900" indent="-342900" algn="just">
              <a:buAutoNum type="arabicPeriod"/>
            </a:pPr>
            <a:r>
              <a:rPr lang="es-MX" sz="2800" dirty="0"/>
              <a:t>. ¿Cómo deben ser las condiciones para que no existan distractores al estudiar? </a:t>
            </a:r>
          </a:p>
          <a:p>
            <a:pPr algn="just"/>
            <a:r>
              <a:rPr lang="es-MX" sz="2800" dirty="0"/>
              <a:t>3. ¿Qué opinas acerca de los distractores psicológicos? </a:t>
            </a:r>
          </a:p>
          <a:p>
            <a:pPr algn="just"/>
            <a:r>
              <a:rPr lang="es-MX" sz="2800" dirty="0"/>
              <a:t>4. ¿Tienes algún problema sobre un distractor psicológico, como problemas con tus padres, o algún otro? </a:t>
            </a:r>
          </a:p>
          <a:p>
            <a:pPr algn="just"/>
            <a:r>
              <a:rPr lang="es-MX" sz="2800" dirty="0"/>
              <a:t>5. ¿Cuál crees que sea la razón por la que tienes ese problema? </a:t>
            </a:r>
          </a:p>
          <a:p>
            <a:pPr algn="just"/>
            <a:r>
              <a:rPr lang="es-MX" sz="2800" dirty="0"/>
              <a:t>6. ¿Piensas que tiene solución?, ¿Cuál sería esa solución?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C98A658-291C-4EB7-98CB-5918B417A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671" y="44824"/>
            <a:ext cx="10131425" cy="1456267"/>
          </a:xfrm>
        </p:spPr>
        <p:txBody>
          <a:bodyPr>
            <a:normAutofit/>
          </a:bodyPr>
          <a:lstStyle/>
          <a:p>
            <a:pPr algn="ctr"/>
            <a:r>
              <a:rPr lang="es-MX" sz="4800" b="1" dirty="0"/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2872903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1383</TotalTime>
  <Words>514</Words>
  <Application>Microsoft Office PowerPoint</Application>
  <PresentationFormat>Panorámica</PresentationFormat>
  <Paragraphs>42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Celestial</vt:lpstr>
      <vt:lpstr>DISTRACTORES DURANTE EL ESTUDIO.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Recuerda:</vt:lpstr>
      <vt:lpstr>Actividad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DISTRACTORES DURANTE EL ESTUDIO.</dc:title>
  <dc:creator>Brenda Lizbeth Rugerio Cortes</dc:creator>
  <cp:lastModifiedBy>Brenda Lizbeth Rugerio Cortes</cp:lastModifiedBy>
  <cp:revision>7</cp:revision>
  <dcterms:created xsi:type="dcterms:W3CDTF">2022-05-12T18:46:31Z</dcterms:created>
  <dcterms:modified xsi:type="dcterms:W3CDTF">2022-05-20T19:50:47Z</dcterms:modified>
</cp:coreProperties>
</file>