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9" r:id="rId4"/>
    <p:sldId id="261"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8" d="100"/>
          <a:sy n="78" d="100"/>
        </p:scale>
        <p:origin x="456" y="8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mj-lt"/>
                <a:ea typeface="+mn-ea"/>
                <a:cs typeface="+mn-cs"/>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accent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defRPr>
                <a:solidFill>
                  <a:schemeClr val="accent1"/>
                </a:solidFill>
              </a:defRPr>
            </a:lvl1pPr>
          </a:lstStyle>
          <a:p>
            <a:fld id="{700BBA10-CB3A-4231-A61A-20CB13DB5179}" type="datetimeFigureOut">
              <a:rPr lang="es-MX" smtClean="0"/>
              <a:t>21/01/2022</a:t>
            </a:fld>
            <a:endParaRPr lang="es-MX"/>
          </a:p>
        </p:txBody>
      </p:sp>
      <p:sp>
        <p:nvSpPr>
          <p:cNvPr id="5" name="Footer Placeholder 4"/>
          <p:cNvSpPr>
            <a:spLocks noGrp="1"/>
          </p:cNvSpPr>
          <p:nvPr>
            <p:ph type="ftr" sz="quarter" idx="11"/>
          </p:nvPr>
        </p:nvSpPr>
        <p:spPr/>
        <p:txBody>
          <a:bodyPr/>
          <a:lstStyle>
            <a:lvl1pPr>
              <a:defRPr>
                <a:solidFill>
                  <a:schemeClr val="accent1"/>
                </a:solidFill>
              </a:defRPr>
            </a:lvl1pPr>
          </a:lstStyle>
          <a:p>
            <a:endParaRPr lang="es-MX"/>
          </a:p>
        </p:txBody>
      </p:sp>
      <p:sp>
        <p:nvSpPr>
          <p:cNvPr id="6" name="Slide Number Placeholder 5"/>
          <p:cNvSpPr>
            <a:spLocks noGrp="1"/>
          </p:cNvSpPr>
          <p:nvPr>
            <p:ph type="sldNum" sz="quarter" idx="12"/>
          </p:nvPr>
        </p:nvSpPr>
        <p:spPr/>
        <p:txBody>
          <a:bodyPr/>
          <a:lstStyle>
            <a:lvl1pPr>
              <a:defRPr>
                <a:solidFill>
                  <a:schemeClr val="accent1"/>
                </a:solidFill>
              </a:defRPr>
            </a:lvl1pPr>
          </a:lstStyle>
          <a:p>
            <a:fld id="{F6C871FB-EF71-4EC6-9D55-081147A39FAE}" type="slidenum">
              <a:rPr lang="es-MX" smtClean="0"/>
              <a:t>‹Nº›</a:t>
            </a:fld>
            <a:endParaRPr lang="es-MX"/>
          </a:p>
        </p:txBody>
      </p:sp>
      <p:cxnSp>
        <p:nvCxnSpPr>
          <p:cNvPr id="8" name="Straight Connector 7"/>
          <p:cNvCxnSpPr/>
          <p:nvPr/>
        </p:nvCxnSpPr>
        <p:spPr>
          <a:xfrm>
            <a:off x="1978660" y="3733800"/>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5464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00BBA10-CB3A-4231-A61A-20CB13DB5179}" type="datetimeFigureOut">
              <a:rPr lang="es-MX" smtClean="0"/>
              <a:t>21/01/2022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6C871FB-EF71-4EC6-9D55-081147A39FAE}" type="slidenum">
              <a:rPr lang="es-MX" smtClean="0"/>
              <a:t>‹Nº›</a:t>
            </a:fld>
            <a:endParaRPr lang="es-MX"/>
          </a:p>
        </p:txBody>
      </p:sp>
    </p:spTree>
    <p:extLst>
      <p:ext uri="{BB962C8B-B14F-4D97-AF65-F5344CB8AC3E}">
        <p14:creationId xmlns:p14="http://schemas.microsoft.com/office/powerpoint/2010/main" val="982021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00BBA10-CB3A-4231-A61A-20CB13DB5179}" type="datetimeFigureOut">
              <a:rPr lang="es-MX" smtClean="0"/>
              <a:t>21/01/2022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6C871FB-EF71-4EC6-9D55-081147A39FAE}" type="slidenum">
              <a:rPr lang="es-MX" smtClean="0"/>
              <a:t>‹Nº›</a:t>
            </a:fld>
            <a:endParaRPr lang="es-MX"/>
          </a:p>
        </p:txBody>
      </p:sp>
    </p:spTree>
    <p:extLst>
      <p:ext uri="{BB962C8B-B14F-4D97-AF65-F5344CB8AC3E}">
        <p14:creationId xmlns:p14="http://schemas.microsoft.com/office/powerpoint/2010/main" val="901119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00BBA10-CB3A-4231-A61A-20CB13DB5179}" type="datetimeFigureOut">
              <a:rPr lang="es-MX" smtClean="0"/>
              <a:t>21/01/2022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6C871FB-EF71-4EC6-9D55-081147A39FAE}" type="slidenum">
              <a:rPr lang="es-MX" smtClean="0"/>
              <a:t>‹Nº›</a:t>
            </a:fld>
            <a:endParaRPr lang="es-MX"/>
          </a:p>
        </p:txBody>
      </p:sp>
    </p:spTree>
    <p:extLst>
      <p:ext uri="{BB962C8B-B14F-4D97-AF65-F5344CB8AC3E}">
        <p14:creationId xmlns:p14="http://schemas.microsoft.com/office/powerpoint/2010/main" val="448774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marL="0" algn="ctr" defTabSz="914400" rtl="0" eaLnBrk="1" latinLnBrk="0" hangingPunct="1">
              <a:lnSpc>
                <a:spcPct val="85000"/>
              </a:lnSpc>
              <a:spcBef>
                <a:spcPct val="0"/>
              </a:spcBef>
              <a:buNone/>
              <a:defRPr kumimoji="0" lang="en-US" sz="7200" b="1" i="0" u="none" strike="noStrike" kern="1200" cap="all" spc="0" normalizeH="0" baseline="0" dirty="0">
                <a:ln w="15875">
                  <a:solidFill>
                    <a:sysClr val="window" lastClr="FFFFFF"/>
                  </a:solidFill>
                </a:ln>
                <a:solidFill>
                  <a:srgbClr val="DF5327"/>
                </a:solidFill>
                <a:effectLst>
                  <a:outerShdw dist="38100" dir="2700000" algn="tl" rotWithShape="0">
                    <a:srgbClr val="DF5327"/>
                  </a:outerShdw>
                </a:effectLst>
                <a:uLnTx/>
                <a:uFillTx/>
                <a:latin typeface="Corbel" pitchFamily="34" charset="0"/>
                <a:ea typeface="+mn-ea"/>
                <a:cs typeface="+mn-cs"/>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700BBA10-CB3A-4231-A61A-20CB13DB5179}" type="datetimeFigureOut">
              <a:rPr lang="es-MX" smtClean="0"/>
              <a:t>21/01/2022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6C871FB-EF71-4EC6-9D55-081147A39FAE}" type="slidenum">
              <a:rPr lang="es-MX" smtClean="0"/>
              <a:t>‹Nº›</a:t>
            </a:fld>
            <a:endParaRPr lang="es-MX"/>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2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700BBA10-CB3A-4231-A61A-20CB13DB5179}" type="datetimeFigureOut">
              <a:rPr lang="es-MX" smtClean="0"/>
              <a:t>21/01/2022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F6C871FB-EF71-4EC6-9D55-081147A39FAE}" type="slidenum">
              <a:rPr lang="es-MX" smtClean="0"/>
              <a:t>‹Nº›</a:t>
            </a:fld>
            <a:endParaRPr lang="es-MX"/>
          </a:p>
        </p:txBody>
      </p:sp>
    </p:spTree>
    <p:extLst>
      <p:ext uri="{BB962C8B-B14F-4D97-AF65-F5344CB8AC3E}">
        <p14:creationId xmlns:p14="http://schemas.microsoft.com/office/powerpoint/2010/main" val="3173795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700BBA10-CB3A-4231-A61A-20CB13DB5179}" type="datetimeFigureOut">
              <a:rPr lang="es-MX" smtClean="0"/>
              <a:t>21/01/2022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F6C871FB-EF71-4EC6-9D55-081147A39FAE}" type="slidenum">
              <a:rPr lang="es-MX" smtClean="0"/>
              <a:t>‹Nº›</a:t>
            </a:fld>
            <a:endParaRPr lang="es-MX"/>
          </a:p>
        </p:txBody>
      </p:sp>
    </p:spTree>
    <p:extLst>
      <p:ext uri="{BB962C8B-B14F-4D97-AF65-F5344CB8AC3E}">
        <p14:creationId xmlns:p14="http://schemas.microsoft.com/office/powerpoint/2010/main" val="1054678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00BBA10-CB3A-4231-A61A-20CB13DB5179}" type="datetimeFigureOut">
              <a:rPr lang="es-MX" smtClean="0"/>
              <a:t>21/01/2022</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F6C871FB-EF71-4EC6-9D55-081147A39FAE}" type="slidenum">
              <a:rPr lang="es-MX" smtClean="0"/>
              <a:t>‹Nº›</a:t>
            </a:fld>
            <a:endParaRPr lang="es-MX"/>
          </a:p>
        </p:txBody>
      </p:sp>
    </p:spTree>
    <p:extLst>
      <p:ext uri="{BB962C8B-B14F-4D97-AF65-F5344CB8AC3E}">
        <p14:creationId xmlns:p14="http://schemas.microsoft.com/office/powerpoint/2010/main" val="1916883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0BBA10-CB3A-4231-A61A-20CB13DB5179}" type="datetimeFigureOut">
              <a:rPr lang="es-MX" smtClean="0"/>
              <a:t>21/01/2022</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F6C871FB-EF71-4EC6-9D55-081147A39FAE}" type="slidenum">
              <a:rPr lang="es-MX" smtClean="0"/>
              <a:t>‹Nº›</a:t>
            </a:fld>
            <a:endParaRPr lang="es-MX"/>
          </a:p>
        </p:txBody>
      </p:sp>
    </p:spTree>
    <p:extLst>
      <p:ext uri="{BB962C8B-B14F-4D97-AF65-F5344CB8AC3E}">
        <p14:creationId xmlns:p14="http://schemas.microsoft.com/office/powerpoint/2010/main" val="4011451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00BBA10-CB3A-4231-A61A-20CB13DB5179}" type="datetimeFigureOut">
              <a:rPr lang="es-MX" smtClean="0"/>
              <a:t>21/01/2022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F6C871FB-EF71-4EC6-9D55-081147A39FAE}" type="slidenum">
              <a:rPr lang="es-MX" smtClean="0"/>
              <a:t>‹Nº›</a:t>
            </a:fld>
            <a:endParaRPr lang="es-MX"/>
          </a:p>
        </p:txBody>
      </p:sp>
    </p:spTree>
    <p:extLst>
      <p:ext uri="{BB962C8B-B14F-4D97-AF65-F5344CB8AC3E}">
        <p14:creationId xmlns:p14="http://schemas.microsoft.com/office/powerpoint/2010/main" val="243703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00BBA10-CB3A-4231-A61A-20CB13DB5179}" type="datetimeFigureOut">
              <a:rPr lang="es-MX" smtClean="0"/>
              <a:t>21/01/2022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F6C871FB-EF71-4EC6-9D55-081147A39FAE}" type="slidenum">
              <a:rPr lang="es-MX" smtClean="0"/>
              <a:t>‹Nº›</a:t>
            </a:fld>
            <a:endParaRPr lang="es-MX"/>
          </a:p>
        </p:txBody>
      </p:sp>
    </p:spTree>
    <p:extLst>
      <p:ext uri="{BB962C8B-B14F-4D97-AF65-F5344CB8AC3E}">
        <p14:creationId xmlns:p14="http://schemas.microsoft.com/office/powerpoint/2010/main" val="3026770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700BBA10-CB3A-4231-A61A-20CB13DB5179}" type="datetimeFigureOut">
              <a:rPr lang="es-MX" smtClean="0"/>
              <a:t>21/01/2022</a:t>
            </a:fld>
            <a:endParaRPr lang="es-MX"/>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s-MX"/>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F6C871FB-EF71-4EC6-9D55-081147A39FAE}" type="slidenum">
              <a:rPr lang="es-MX" smtClean="0"/>
              <a:t>‹Nº›</a:t>
            </a:fld>
            <a:endParaRPr lang="es-MX"/>
          </a:p>
        </p:txBody>
      </p:sp>
    </p:spTree>
    <p:extLst>
      <p:ext uri="{BB962C8B-B14F-4D97-AF65-F5344CB8AC3E}">
        <p14:creationId xmlns:p14="http://schemas.microsoft.com/office/powerpoint/2010/main" val="317488288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878FAE-2226-4B46-A229-9C72D1524D4F}"/>
              </a:ext>
            </a:extLst>
          </p:cNvPr>
          <p:cNvSpPr>
            <a:spLocks noGrp="1"/>
          </p:cNvSpPr>
          <p:nvPr>
            <p:ph type="ctrTitle"/>
          </p:nvPr>
        </p:nvSpPr>
        <p:spPr/>
        <p:txBody>
          <a:bodyPr/>
          <a:lstStyle/>
          <a:p>
            <a:r>
              <a:rPr lang="es-MX" dirty="0"/>
              <a:t>Matemáticas </a:t>
            </a:r>
            <a:r>
              <a:rPr lang="es-MX" dirty="0" err="1"/>
              <a:t>1°b</a:t>
            </a:r>
            <a:endParaRPr lang="es-MX" dirty="0"/>
          </a:p>
        </p:txBody>
      </p:sp>
      <p:sp>
        <p:nvSpPr>
          <p:cNvPr id="3" name="Subtítulo 2">
            <a:extLst>
              <a:ext uri="{FF2B5EF4-FFF2-40B4-BE49-F238E27FC236}">
                <a16:creationId xmlns:a16="http://schemas.microsoft.com/office/drawing/2014/main" id="{A4F2DC79-74EB-4AC4-BEA1-12D3543C03A2}"/>
              </a:ext>
            </a:extLst>
          </p:cNvPr>
          <p:cNvSpPr>
            <a:spLocks noGrp="1"/>
          </p:cNvSpPr>
          <p:nvPr>
            <p:ph type="subTitle" idx="1"/>
          </p:nvPr>
        </p:nvSpPr>
        <p:spPr/>
        <p:txBody>
          <a:bodyPr/>
          <a:lstStyle/>
          <a:p>
            <a:r>
              <a:rPr lang="es-MX" dirty="0"/>
              <a:t>Profa. </a:t>
            </a:r>
            <a:r>
              <a:rPr lang="es-MX" dirty="0" err="1"/>
              <a:t>brenda</a:t>
            </a:r>
            <a:r>
              <a:rPr lang="es-MX" dirty="0"/>
              <a:t> Lizbeth Rugerio cortes.</a:t>
            </a:r>
          </a:p>
        </p:txBody>
      </p:sp>
    </p:spTree>
    <p:extLst>
      <p:ext uri="{BB962C8B-B14F-4D97-AF65-F5344CB8AC3E}">
        <p14:creationId xmlns:p14="http://schemas.microsoft.com/office/powerpoint/2010/main" val="2403444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5010DB-459E-4FE3-BAB7-5B80D1C0B605}"/>
              </a:ext>
            </a:extLst>
          </p:cNvPr>
          <p:cNvSpPr>
            <a:spLocks noGrp="1"/>
          </p:cNvSpPr>
          <p:nvPr>
            <p:ph type="title"/>
          </p:nvPr>
        </p:nvSpPr>
        <p:spPr>
          <a:xfrm>
            <a:off x="1294362" y="433817"/>
            <a:ext cx="9603275" cy="1049235"/>
          </a:xfrm>
        </p:spPr>
        <p:txBody>
          <a:bodyPr>
            <a:normAutofit fontScale="90000"/>
          </a:bodyPr>
          <a:lstStyle/>
          <a:p>
            <a:pPr algn="ctr"/>
            <a:r>
              <a:rPr lang="es-MX" dirty="0"/>
              <a:t>Viernes 21 de enero del 2022</a:t>
            </a:r>
            <a:br>
              <a:rPr lang="es-MX" dirty="0">
                <a:solidFill>
                  <a:srgbClr val="FF0000"/>
                </a:solidFill>
              </a:rPr>
            </a:br>
            <a:r>
              <a:rPr lang="es-MX" dirty="0">
                <a:solidFill>
                  <a:srgbClr val="FF0000"/>
                </a:solidFill>
              </a:rPr>
              <a:t>Jerarquía de operaciones pág. 80</a:t>
            </a:r>
            <a:endParaRPr lang="es-MX" u="sng" dirty="0">
              <a:solidFill>
                <a:srgbClr val="FF0000"/>
              </a:solidFill>
            </a:endParaRPr>
          </a:p>
        </p:txBody>
      </p:sp>
      <p:sp>
        <p:nvSpPr>
          <p:cNvPr id="3" name="Marcador de contenido 2">
            <a:extLst>
              <a:ext uri="{FF2B5EF4-FFF2-40B4-BE49-F238E27FC236}">
                <a16:creationId xmlns:a16="http://schemas.microsoft.com/office/drawing/2014/main" id="{D6C88646-3E4E-417C-AD3B-F75DE1D19DB5}"/>
              </a:ext>
            </a:extLst>
          </p:cNvPr>
          <p:cNvSpPr>
            <a:spLocks noGrp="1"/>
          </p:cNvSpPr>
          <p:nvPr>
            <p:ph idx="1"/>
          </p:nvPr>
        </p:nvSpPr>
        <p:spPr>
          <a:xfrm>
            <a:off x="259492" y="2051222"/>
            <a:ext cx="11417643" cy="3941805"/>
          </a:xfrm>
        </p:spPr>
        <p:txBody>
          <a:bodyPr>
            <a:normAutofit/>
          </a:bodyPr>
          <a:lstStyle/>
          <a:p>
            <a:r>
              <a:rPr lang="es-MX" sz="1800" dirty="0"/>
              <a:t>Se calificó la tarea 17: que fue terminar de realizar las operaciones de la 7 a la 12 de la pág. 80.</a:t>
            </a:r>
          </a:p>
          <a:p>
            <a:r>
              <a:rPr lang="es-MX" sz="1800" dirty="0"/>
              <a:t>Se  continuo trabajando en el libro de matemáticas pág.  80 con la sección de discutir. </a:t>
            </a:r>
          </a:p>
          <a:p>
            <a:r>
              <a:rPr lang="es-MX" sz="1800" dirty="0"/>
              <a:t>La siguiente diapositiva se asignaron las operaciones con los resultados, los colores que observan es el resultado de cada operación que se fue realizando primero de acuerdo a la jerarquía de operaciones, los cuales lo deben de tener en su libreta de la siguiente manera, deben realizar una tipo tabla para que no se revuelvan sus operaciones. El que esta aquí abajo es un ejemplo:</a:t>
            </a:r>
          </a:p>
          <a:p>
            <a:endParaRPr lang="es-MX" sz="1800" dirty="0"/>
          </a:p>
          <a:p>
            <a:endParaRPr lang="es-MX" sz="1800" dirty="0"/>
          </a:p>
        </p:txBody>
      </p:sp>
      <p:graphicFrame>
        <p:nvGraphicFramePr>
          <p:cNvPr id="4" name="Tabla 4">
            <a:extLst>
              <a:ext uri="{FF2B5EF4-FFF2-40B4-BE49-F238E27FC236}">
                <a16:creationId xmlns:a16="http://schemas.microsoft.com/office/drawing/2014/main" id="{30BA0DA8-84AF-4185-9A6A-7E5CD2B5A7BF}"/>
              </a:ext>
            </a:extLst>
          </p:cNvPr>
          <p:cNvGraphicFramePr>
            <a:graphicFrameLocks noGrp="1"/>
          </p:cNvGraphicFramePr>
          <p:nvPr>
            <p:extLst>
              <p:ext uri="{D42A27DB-BD31-4B8C-83A1-F6EECF244321}">
                <p14:modId xmlns:p14="http://schemas.microsoft.com/office/powerpoint/2010/main" val="4126830502"/>
              </p:ext>
            </p:extLst>
          </p:nvPr>
        </p:nvGraphicFramePr>
        <p:xfrm>
          <a:off x="3041135" y="4399005"/>
          <a:ext cx="6387072" cy="1853514"/>
        </p:xfrm>
        <a:graphic>
          <a:graphicData uri="http://schemas.openxmlformats.org/drawingml/2006/table">
            <a:tbl>
              <a:tblPr firstRow="1" bandRow="1">
                <a:tableStyleId>{5C22544A-7EE6-4342-B048-85BDC9FD1C3A}</a:tableStyleId>
              </a:tblPr>
              <a:tblGrid>
                <a:gridCol w="3193536">
                  <a:extLst>
                    <a:ext uri="{9D8B030D-6E8A-4147-A177-3AD203B41FA5}">
                      <a16:colId xmlns:a16="http://schemas.microsoft.com/office/drawing/2014/main" val="662860410"/>
                    </a:ext>
                  </a:extLst>
                </a:gridCol>
                <a:gridCol w="3193536">
                  <a:extLst>
                    <a:ext uri="{9D8B030D-6E8A-4147-A177-3AD203B41FA5}">
                      <a16:colId xmlns:a16="http://schemas.microsoft.com/office/drawing/2014/main" val="534486306"/>
                    </a:ext>
                  </a:extLst>
                </a:gridCol>
              </a:tblGrid>
              <a:tr h="1853514">
                <a:tc>
                  <a:txBody>
                    <a:bodyPr/>
                    <a:lstStyle/>
                    <a:p>
                      <a:pPr algn="ctr"/>
                      <a:r>
                        <a:rPr lang="es-MX" dirty="0"/>
                        <a:t>Operación 1</a:t>
                      </a:r>
                    </a:p>
                    <a:p>
                      <a:pPr algn="ctr"/>
                      <a:endParaRPr lang="es-MX" dirty="0"/>
                    </a:p>
                    <a:p>
                      <a:pPr marL="0" indent="0" algn="ctr">
                        <a:buNone/>
                      </a:pPr>
                      <a:r>
                        <a:rPr lang="es-MX" sz="1800" dirty="0"/>
                        <a:t>1. 12 ÷ </a:t>
                      </a:r>
                      <a:r>
                        <a:rPr lang="es-MX" sz="1800" dirty="0">
                          <a:solidFill>
                            <a:srgbClr val="FFFF00"/>
                          </a:solidFill>
                        </a:rPr>
                        <a:t>(3*2)</a:t>
                      </a:r>
                    </a:p>
                    <a:p>
                      <a:pPr marL="0" indent="0" algn="ctr">
                        <a:buNone/>
                      </a:pPr>
                      <a:r>
                        <a:rPr lang="es-MX" sz="1800" dirty="0"/>
                        <a:t>       12 ÷</a:t>
                      </a:r>
                      <a:r>
                        <a:rPr lang="es-MX" sz="1800" dirty="0">
                          <a:solidFill>
                            <a:srgbClr val="FFFF00"/>
                          </a:solidFill>
                        </a:rPr>
                        <a:t>6</a:t>
                      </a:r>
                    </a:p>
                    <a:p>
                      <a:pPr marL="0" indent="0" algn="ctr">
                        <a:buNone/>
                      </a:pPr>
                      <a:r>
                        <a:rPr lang="es-MX" sz="1800" dirty="0">
                          <a:solidFill>
                            <a:srgbClr val="FF0000"/>
                          </a:solidFill>
                        </a:rPr>
                        <a:t>        R=2</a:t>
                      </a:r>
                    </a:p>
                    <a:p>
                      <a:pPr algn="ctr"/>
                      <a:endParaRPr lang="es-MX" dirty="0"/>
                    </a:p>
                  </a:txBody>
                  <a:tcPr/>
                </a:tc>
                <a:tc>
                  <a:txBody>
                    <a:bodyPr/>
                    <a:lstStyle/>
                    <a:p>
                      <a:pPr algn="ctr"/>
                      <a:r>
                        <a:rPr lang="es-MX" dirty="0"/>
                        <a:t>2 </a:t>
                      </a:r>
                    </a:p>
                    <a:p>
                      <a:pPr algn="ctr"/>
                      <a:endParaRPr lang="es-MX" dirty="0"/>
                    </a:p>
                    <a:p>
                      <a:pPr marL="0" indent="0" algn="ctr">
                        <a:buNone/>
                      </a:pPr>
                      <a:r>
                        <a:rPr lang="es-MX" sz="1800" dirty="0"/>
                        <a:t>II. </a:t>
                      </a:r>
                      <a:r>
                        <a:rPr lang="es-MX" sz="1800" dirty="0">
                          <a:solidFill>
                            <a:srgbClr val="00B050"/>
                          </a:solidFill>
                        </a:rPr>
                        <a:t>(25-10) </a:t>
                      </a:r>
                      <a:r>
                        <a:rPr lang="es-MX" sz="1800" dirty="0"/>
                        <a:t>+4  </a:t>
                      </a:r>
                    </a:p>
                    <a:p>
                      <a:pPr marL="0" indent="0" algn="ctr">
                        <a:buNone/>
                      </a:pPr>
                      <a:r>
                        <a:rPr lang="es-MX" sz="1800" dirty="0">
                          <a:solidFill>
                            <a:srgbClr val="00B050"/>
                          </a:solidFill>
                        </a:rPr>
                        <a:t>       15</a:t>
                      </a:r>
                      <a:r>
                        <a:rPr lang="es-MX" sz="1800" dirty="0"/>
                        <a:t> + 4</a:t>
                      </a:r>
                    </a:p>
                    <a:p>
                      <a:pPr marL="0" indent="0" algn="ctr">
                        <a:buNone/>
                      </a:pPr>
                      <a:r>
                        <a:rPr lang="es-MX" sz="1800" dirty="0">
                          <a:solidFill>
                            <a:srgbClr val="FF0000"/>
                          </a:solidFill>
                        </a:rPr>
                        <a:t>         R=19 </a:t>
                      </a:r>
                      <a:endParaRPr lang="es-MX" dirty="0"/>
                    </a:p>
                  </a:txBody>
                  <a:tcPr/>
                </a:tc>
                <a:extLst>
                  <a:ext uri="{0D108BD9-81ED-4DB2-BD59-A6C34878D82A}">
                    <a16:rowId xmlns:a16="http://schemas.microsoft.com/office/drawing/2014/main" val="2971890664"/>
                  </a:ext>
                </a:extLst>
              </a:tr>
            </a:tbl>
          </a:graphicData>
        </a:graphic>
      </p:graphicFrame>
    </p:spTree>
    <p:extLst>
      <p:ext uri="{BB962C8B-B14F-4D97-AF65-F5344CB8AC3E}">
        <p14:creationId xmlns:p14="http://schemas.microsoft.com/office/powerpoint/2010/main" val="3707078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684B88-B0BA-4611-8D60-67B77C665554}"/>
              </a:ext>
            </a:extLst>
          </p:cNvPr>
          <p:cNvSpPr>
            <a:spLocks noGrp="1"/>
          </p:cNvSpPr>
          <p:nvPr>
            <p:ph type="title"/>
          </p:nvPr>
        </p:nvSpPr>
        <p:spPr>
          <a:xfrm>
            <a:off x="166476" y="532671"/>
            <a:ext cx="9603275" cy="1049235"/>
          </a:xfrm>
        </p:spPr>
        <p:txBody>
          <a:bodyPr>
            <a:normAutofit fontScale="90000"/>
          </a:bodyPr>
          <a:lstStyle/>
          <a:p>
            <a:r>
              <a:rPr lang="es-MX" dirty="0">
                <a:solidFill>
                  <a:srgbClr val="FF0000"/>
                </a:solidFill>
              </a:rPr>
              <a:t>Pág. 80 discutir</a:t>
            </a:r>
            <a:r>
              <a:rPr lang="es-MX" dirty="0"/>
              <a:t>.</a:t>
            </a:r>
            <a:br>
              <a:rPr lang="es-MX" dirty="0"/>
            </a:br>
            <a:r>
              <a:rPr lang="es-MX" dirty="0"/>
              <a:t>Solución de los ejercicios.</a:t>
            </a:r>
          </a:p>
        </p:txBody>
      </p:sp>
      <p:sp>
        <p:nvSpPr>
          <p:cNvPr id="3" name="Marcador de contenido 2">
            <a:extLst>
              <a:ext uri="{FF2B5EF4-FFF2-40B4-BE49-F238E27FC236}">
                <a16:creationId xmlns:a16="http://schemas.microsoft.com/office/drawing/2014/main" id="{416C8A55-7D1F-404F-B803-4AC1C77E88F1}"/>
              </a:ext>
            </a:extLst>
          </p:cNvPr>
          <p:cNvSpPr>
            <a:spLocks noGrp="1"/>
          </p:cNvSpPr>
          <p:nvPr>
            <p:ph idx="1"/>
          </p:nvPr>
        </p:nvSpPr>
        <p:spPr>
          <a:xfrm>
            <a:off x="778476" y="1892164"/>
            <a:ext cx="10119161" cy="4792841"/>
          </a:xfrm>
        </p:spPr>
        <p:txBody>
          <a:bodyPr numCol="3">
            <a:normAutofit/>
          </a:bodyPr>
          <a:lstStyle/>
          <a:p>
            <a:pPr marL="0" indent="0">
              <a:buNone/>
            </a:pPr>
            <a:r>
              <a:rPr lang="es-MX" sz="2800" dirty="0"/>
              <a:t>1. 12 ÷ </a:t>
            </a:r>
            <a:r>
              <a:rPr lang="es-MX" sz="2800" dirty="0">
                <a:solidFill>
                  <a:srgbClr val="FFFF00"/>
                </a:solidFill>
              </a:rPr>
              <a:t>(3*2)</a:t>
            </a:r>
          </a:p>
          <a:p>
            <a:pPr marL="0" indent="0">
              <a:buNone/>
            </a:pPr>
            <a:r>
              <a:rPr lang="es-MX" sz="2800" dirty="0"/>
              <a:t>       12 ÷</a:t>
            </a:r>
            <a:r>
              <a:rPr lang="es-MX" sz="2800" dirty="0">
                <a:solidFill>
                  <a:srgbClr val="FFFF00"/>
                </a:solidFill>
              </a:rPr>
              <a:t>6</a:t>
            </a:r>
          </a:p>
          <a:p>
            <a:pPr marL="0" indent="0">
              <a:buNone/>
            </a:pPr>
            <a:r>
              <a:rPr lang="es-MX" sz="2800" dirty="0">
                <a:solidFill>
                  <a:srgbClr val="FF0000"/>
                </a:solidFill>
              </a:rPr>
              <a:t>        R=2</a:t>
            </a:r>
          </a:p>
          <a:p>
            <a:pPr marL="0" indent="0">
              <a:buNone/>
            </a:pPr>
            <a:endParaRPr lang="es-MX" sz="2800" dirty="0"/>
          </a:p>
          <a:p>
            <a:pPr marL="0" indent="0">
              <a:buNone/>
            </a:pPr>
            <a:r>
              <a:rPr lang="es-MX" sz="2800" dirty="0"/>
              <a:t>II. </a:t>
            </a:r>
            <a:r>
              <a:rPr lang="es-MX" sz="2800" dirty="0">
                <a:solidFill>
                  <a:srgbClr val="00B050"/>
                </a:solidFill>
              </a:rPr>
              <a:t>(25-10) </a:t>
            </a:r>
            <a:r>
              <a:rPr lang="es-MX" sz="2800" dirty="0"/>
              <a:t>+4  </a:t>
            </a:r>
          </a:p>
          <a:p>
            <a:pPr marL="0" indent="0">
              <a:buNone/>
            </a:pPr>
            <a:r>
              <a:rPr lang="es-MX" sz="2800" dirty="0">
                <a:solidFill>
                  <a:srgbClr val="00B050"/>
                </a:solidFill>
              </a:rPr>
              <a:t>       15</a:t>
            </a:r>
            <a:r>
              <a:rPr lang="es-MX" sz="2800" dirty="0"/>
              <a:t> + 4</a:t>
            </a:r>
          </a:p>
          <a:p>
            <a:pPr marL="0" indent="0">
              <a:buNone/>
            </a:pPr>
            <a:r>
              <a:rPr lang="es-MX" sz="2800" dirty="0">
                <a:solidFill>
                  <a:srgbClr val="FF0000"/>
                </a:solidFill>
              </a:rPr>
              <a:t>         R=19                                           </a:t>
            </a:r>
            <a:r>
              <a:rPr lang="es-MX" sz="2800" dirty="0"/>
              <a:t>III. 7+435</a:t>
            </a:r>
          </a:p>
          <a:p>
            <a:pPr marL="0" indent="0">
              <a:buNone/>
            </a:pPr>
            <a:r>
              <a:rPr lang="es-MX" sz="2800" dirty="0">
                <a:solidFill>
                  <a:srgbClr val="FF0000"/>
                </a:solidFill>
              </a:rPr>
              <a:t>   R= 442</a:t>
            </a:r>
          </a:p>
          <a:p>
            <a:pPr marL="0" indent="0">
              <a:buNone/>
            </a:pPr>
            <a:endParaRPr lang="es-MX" sz="2800" dirty="0">
              <a:solidFill>
                <a:srgbClr val="FF0000"/>
              </a:solidFill>
            </a:endParaRPr>
          </a:p>
          <a:p>
            <a:pPr marL="0" indent="0">
              <a:buNone/>
            </a:pPr>
            <a:r>
              <a:rPr lang="es-MX" sz="2800" dirty="0"/>
              <a:t>IV. 16+ </a:t>
            </a:r>
            <a:r>
              <a:rPr lang="es-MX" sz="2800" dirty="0">
                <a:solidFill>
                  <a:srgbClr val="7030A0"/>
                </a:solidFill>
              </a:rPr>
              <a:t>(8÷ 4) </a:t>
            </a:r>
            <a:r>
              <a:rPr lang="es-MX" sz="2800" dirty="0"/>
              <a:t>-2</a:t>
            </a:r>
          </a:p>
          <a:p>
            <a:pPr marL="0" indent="0">
              <a:buNone/>
            </a:pPr>
            <a:r>
              <a:rPr lang="es-MX" sz="2800" dirty="0"/>
              <a:t>      16+</a:t>
            </a:r>
            <a:r>
              <a:rPr lang="es-MX" sz="2800" dirty="0">
                <a:solidFill>
                  <a:srgbClr val="7030A0"/>
                </a:solidFill>
              </a:rPr>
              <a:t>2</a:t>
            </a:r>
            <a:r>
              <a:rPr lang="es-MX" sz="2800" dirty="0"/>
              <a:t>-2</a:t>
            </a:r>
          </a:p>
          <a:p>
            <a:pPr marL="0" indent="0">
              <a:buNone/>
            </a:pPr>
            <a:r>
              <a:rPr lang="es-MX" sz="2800" dirty="0"/>
              <a:t>        18-2</a:t>
            </a:r>
          </a:p>
          <a:p>
            <a:pPr marL="0" indent="0">
              <a:buNone/>
            </a:pPr>
            <a:r>
              <a:rPr lang="es-MX" sz="2800" dirty="0">
                <a:solidFill>
                  <a:srgbClr val="FF0000"/>
                </a:solidFill>
              </a:rPr>
              <a:t>        R= 16                  </a:t>
            </a:r>
          </a:p>
          <a:p>
            <a:pPr marL="0" indent="0">
              <a:buNone/>
            </a:pPr>
            <a:r>
              <a:rPr lang="es-MX" sz="2800" dirty="0"/>
              <a:t>V. </a:t>
            </a:r>
            <a:r>
              <a:rPr lang="es-MX" sz="2800" dirty="0">
                <a:solidFill>
                  <a:srgbClr val="00B0F0"/>
                </a:solidFill>
              </a:rPr>
              <a:t>(32 ÷ 4) </a:t>
            </a:r>
            <a:r>
              <a:rPr lang="es-MX" sz="2800" dirty="0"/>
              <a:t>+ </a:t>
            </a:r>
            <a:r>
              <a:rPr lang="es-MX" sz="2800" dirty="0">
                <a:solidFill>
                  <a:srgbClr val="FF0066"/>
                </a:solidFill>
              </a:rPr>
              <a:t>3 (10)</a:t>
            </a:r>
          </a:p>
          <a:p>
            <a:pPr marL="0" indent="0">
              <a:buNone/>
            </a:pPr>
            <a:r>
              <a:rPr lang="es-MX" sz="2800" dirty="0">
                <a:solidFill>
                  <a:srgbClr val="00B0F0"/>
                </a:solidFill>
              </a:rPr>
              <a:t>            8</a:t>
            </a:r>
            <a:r>
              <a:rPr lang="es-MX" sz="2800" dirty="0"/>
              <a:t> + </a:t>
            </a:r>
            <a:r>
              <a:rPr lang="es-MX" sz="2800" dirty="0">
                <a:solidFill>
                  <a:srgbClr val="FF0066"/>
                </a:solidFill>
              </a:rPr>
              <a:t>30</a:t>
            </a:r>
          </a:p>
          <a:p>
            <a:pPr marL="0" indent="0">
              <a:buNone/>
            </a:pPr>
            <a:r>
              <a:rPr lang="es-MX" sz="2800" dirty="0">
                <a:solidFill>
                  <a:srgbClr val="FF0000"/>
                </a:solidFill>
              </a:rPr>
              <a:t>             R=38</a:t>
            </a:r>
          </a:p>
          <a:p>
            <a:pPr marL="0" indent="0">
              <a:buNone/>
            </a:pPr>
            <a:r>
              <a:rPr lang="es-MX" sz="2800" dirty="0"/>
              <a:t>VI. 8+6 – </a:t>
            </a:r>
            <a:r>
              <a:rPr lang="es-MX" sz="2800" dirty="0">
                <a:solidFill>
                  <a:srgbClr val="FFFF00"/>
                </a:solidFill>
              </a:rPr>
              <a:t>(4*3)</a:t>
            </a:r>
          </a:p>
          <a:p>
            <a:pPr marL="0" indent="0">
              <a:buNone/>
            </a:pPr>
            <a:r>
              <a:rPr lang="es-MX" sz="2800" dirty="0">
                <a:solidFill>
                  <a:srgbClr val="FFFF00"/>
                </a:solidFill>
              </a:rPr>
              <a:t>     </a:t>
            </a:r>
            <a:r>
              <a:rPr lang="es-MX" sz="2800" dirty="0"/>
              <a:t>8+6-</a:t>
            </a:r>
            <a:r>
              <a:rPr lang="es-MX" sz="2800" dirty="0">
                <a:solidFill>
                  <a:srgbClr val="FFFF00"/>
                </a:solidFill>
              </a:rPr>
              <a:t>12</a:t>
            </a:r>
          </a:p>
          <a:p>
            <a:pPr marL="0" indent="0">
              <a:buNone/>
            </a:pPr>
            <a:r>
              <a:rPr lang="es-MX" sz="2800" dirty="0"/>
              <a:t>      14-12</a:t>
            </a:r>
          </a:p>
          <a:p>
            <a:pPr marL="0" indent="0">
              <a:buNone/>
            </a:pPr>
            <a:r>
              <a:rPr lang="es-MX" sz="2800" dirty="0">
                <a:solidFill>
                  <a:srgbClr val="FF0000"/>
                </a:solidFill>
              </a:rPr>
              <a:t>        R=2</a:t>
            </a:r>
          </a:p>
        </p:txBody>
      </p:sp>
    </p:spTree>
    <p:extLst>
      <p:ext uri="{BB962C8B-B14F-4D97-AF65-F5344CB8AC3E}">
        <p14:creationId xmlns:p14="http://schemas.microsoft.com/office/powerpoint/2010/main" val="3284267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140E09C9-DBAD-4F61-99D3-4848216DCAB6}"/>
              </a:ext>
            </a:extLst>
          </p:cNvPr>
          <p:cNvSpPr>
            <a:spLocks noGrp="1"/>
          </p:cNvSpPr>
          <p:nvPr>
            <p:ph idx="1"/>
          </p:nvPr>
        </p:nvSpPr>
        <p:spPr>
          <a:xfrm>
            <a:off x="630195" y="1126045"/>
            <a:ext cx="10119161" cy="4792841"/>
          </a:xfrm>
        </p:spPr>
        <p:txBody>
          <a:bodyPr numCol="3">
            <a:normAutofit/>
          </a:bodyPr>
          <a:lstStyle/>
          <a:p>
            <a:pPr marL="0" indent="0">
              <a:buNone/>
            </a:pPr>
            <a:r>
              <a:rPr lang="es-MX" sz="2800" dirty="0"/>
              <a:t>VII. 7* </a:t>
            </a:r>
            <a:r>
              <a:rPr lang="es-MX" sz="2800" dirty="0">
                <a:solidFill>
                  <a:srgbClr val="FF0066"/>
                </a:solidFill>
              </a:rPr>
              <a:t>(8+12) </a:t>
            </a:r>
          </a:p>
          <a:p>
            <a:pPr marL="0" indent="0">
              <a:buNone/>
            </a:pPr>
            <a:r>
              <a:rPr lang="es-MX" sz="2800" dirty="0"/>
              <a:t>       7*</a:t>
            </a:r>
            <a:r>
              <a:rPr lang="es-MX" sz="2800" dirty="0">
                <a:solidFill>
                  <a:srgbClr val="FF0066"/>
                </a:solidFill>
              </a:rPr>
              <a:t>20</a:t>
            </a:r>
            <a:endParaRPr lang="es-MX" sz="2800" dirty="0">
              <a:solidFill>
                <a:srgbClr val="FFFF00"/>
              </a:solidFill>
            </a:endParaRPr>
          </a:p>
          <a:p>
            <a:pPr marL="0" indent="0">
              <a:buNone/>
            </a:pPr>
            <a:r>
              <a:rPr lang="es-MX" sz="2800" dirty="0">
                <a:solidFill>
                  <a:srgbClr val="FF0000"/>
                </a:solidFill>
              </a:rPr>
              <a:t>        R=140</a:t>
            </a:r>
          </a:p>
          <a:p>
            <a:pPr marL="0" indent="0">
              <a:buNone/>
            </a:pPr>
            <a:endParaRPr lang="es-MX" sz="2800" dirty="0"/>
          </a:p>
          <a:p>
            <a:pPr marL="0" indent="0">
              <a:buNone/>
            </a:pPr>
            <a:r>
              <a:rPr lang="es-MX" sz="2800" dirty="0"/>
              <a:t>VIII. </a:t>
            </a:r>
            <a:r>
              <a:rPr lang="es-MX" sz="2800" dirty="0">
                <a:solidFill>
                  <a:srgbClr val="00B0F0"/>
                </a:solidFill>
              </a:rPr>
              <a:t>(15-10)÷ </a:t>
            </a:r>
            <a:r>
              <a:rPr lang="es-MX" sz="2800" dirty="0"/>
              <a:t>5</a:t>
            </a:r>
          </a:p>
          <a:p>
            <a:pPr marL="0" indent="0">
              <a:buNone/>
            </a:pPr>
            <a:r>
              <a:rPr lang="es-MX" sz="2800" dirty="0">
                <a:solidFill>
                  <a:srgbClr val="00B050"/>
                </a:solidFill>
              </a:rPr>
              <a:t>       </a:t>
            </a:r>
            <a:r>
              <a:rPr lang="es-MX" sz="2800" dirty="0">
                <a:solidFill>
                  <a:srgbClr val="00B0F0"/>
                </a:solidFill>
              </a:rPr>
              <a:t>5 </a:t>
            </a:r>
            <a:r>
              <a:rPr lang="es-MX" sz="2800" dirty="0"/>
              <a:t>÷ 5</a:t>
            </a:r>
          </a:p>
          <a:p>
            <a:pPr marL="0" indent="0">
              <a:buNone/>
            </a:pPr>
            <a:r>
              <a:rPr lang="es-MX" sz="2800" dirty="0">
                <a:solidFill>
                  <a:srgbClr val="FF0000"/>
                </a:solidFill>
              </a:rPr>
              <a:t>         R=1  </a:t>
            </a:r>
          </a:p>
          <a:p>
            <a:pPr marL="0" indent="0">
              <a:buNone/>
            </a:pPr>
            <a:r>
              <a:rPr lang="es-MX" sz="2800" dirty="0">
                <a:solidFill>
                  <a:srgbClr val="FF0000"/>
                </a:solidFill>
              </a:rPr>
              <a:t>                  </a:t>
            </a:r>
          </a:p>
          <a:p>
            <a:pPr marL="0" indent="0">
              <a:buNone/>
            </a:pPr>
            <a:r>
              <a:rPr lang="es-MX" sz="2800" dirty="0"/>
              <a:t>IX.  38-</a:t>
            </a:r>
            <a:r>
              <a:rPr lang="es-MX" sz="2800" dirty="0">
                <a:solidFill>
                  <a:srgbClr val="00FF00"/>
                </a:solidFill>
              </a:rPr>
              <a:t>(12-9)</a:t>
            </a:r>
          </a:p>
          <a:p>
            <a:pPr marL="0" indent="0">
              <a:buNone/>
            </a:pPr>
            <a:r>
              <a:rPr lang="es-MX" sz="2800" dirty="0">
                <a:solidFill>
                  <a:srgbClr val="00FF00"/>
                </a:solidFill>
              </a:rPr>
              <a:t>        </a:t>
            </a:r>
            <a:r>
              <a:rPr lang="es-MX" sz="2800" dirty="0"/>
              <a:t>38- </a:t>
            </a:r>
            <a:r>
              <a:rPr lang="es-MX" sz="2800" dirty="0">
                <a:solidFill>
                  <a:srgbClr val="00FF00"/>
                </a:solidFill>
              </a:rPr>
              <a:t>3</a:t>
            </a:r>
          </a:p>
          <a:p>
            <a:pPr marL="0" indent="0">
              <a:buNone/>
            </a:pPr>
            <a:r>
              <a:rPr lang="es-MX" sz="2800" dirty="0">
                <a:solidFill>
                  <a:srgbClr val="FF0000"/>
                </a:solidFill>
              </a:rPr>
              <a:t>   R=35</a:t>
            </a:r>
          </a:p>
          <a:p>
            <a:pPr marL="0" indent="0">
              <a:buNone/>
            </a:pPr>
            <a:endParaRPr lang="es-MX" sz="2800" dirty="0">
              <a:solidFill>
                <a:srgbClr val="FF0000"/>
              </a:solidFill>
            </a:endParaRPr>
          </a:p>
          <a:p>
            <a:pPr marL="0" indent="0">
              <a:buNone/>
            </a:pPr>
            <a:r>
              <a:rPr lang="es-MX" sz="2800" dirty="0"/>
              <a:t>X.  </a:t>
            </a:r>
            <a:r>
              <a:rPr lang="es-MX" sz="2800" dirty="0">
                <a:solidFill>
                  <a:srgbClr val="FF0066"/>
                </a:solidFill>
              </a:rPr>
              <a:t>(3+7) </a:t>
            </a:r>
            <a:r>
              <a:rPr lang="es-MX" sz="2800" dirty="0"/>
              <a:t>* 15-20</a:t>
            </a:r>
          </a:p>
          <a:p>
            <a:pPr marL="0" indent="0">
              <a:buNone/>
            </a:pPr>
            <a:r>
              <a:rPr lang="es-MX" sz="2800" dirty="0"/>
              <a:t>      </a:t>
            </a:r>
            <a:r>
              <a:rPr lang="es-MX" sz="2800" dirty="0">
                <a:solidFill>
                  <a:srgbClr val="FF0066"/>
                </a:solidFill>
              </a:rPr>
              <a:t>10</a:t>
            </a:r>
            <a:r>
              <a:rPr lang="es-MX" sz="2800" dirty="0">
                <a:solidFill>
                  <a:srgbClr val="00FF00"/>
                </a:solidFill>
              </a:rPr>
              <a:t>*15</a:t>
            </a:r>
            <a:r>
              <a:rPr lang="es-MX" sz="2800" dirty="0"/>
              <a:t>-20</a:t>
            </a:r>
          </a:p>
          <a:p>
            <a:pPr marL="0" indent="0">
              <a:buNone/>
            </a:pPr>
            <a:r>
              <a:rPr lang="es-MX" sz="2800" dirty="0">
                <a:solidFill>
                  <a:srgbClr val="FF0066"/>
                </a:solidFill>
              </a:rPr>
              <a:t>       </a:t>
            </a:r>
            <a:r>
              <a:rPr lang="es-MX" sz="2800" dirty="0">
                <a:solidFill>
                  <a:srgbClr val="00FF00"/>
                </a:solidFill>
              </a:rPr>
              <a:t>150</a:t>
            </a:r>
            <a:r>
              <a:rPr lang="es-MX" sz="2800" dirty="0"/>
              <a:t>-20</a:t>
            </a:r>
          </a:p>
          <a:p>
            <a:pPr marL="0" indent="0">
              <a:buNone/>
            </a:pPr>
            <a:r>
              <a:rPr lang="es-MX" sz="2800" dirty="0">
                <a:solidFill>
                  <a:srgbClr val="FF0000"/>
                </a:solidFill>
              </a:rPr>
              <a:t>        R= 130                  </a:t>
            </a:r>
          </a:p>
          <a:p>
            <a:pPr marL="0" indent="0">
              <a:buNone/>
            </a:pPr>
            <a:r>
              <a:rPr lang="es-MX" sz="2800" dirty="0"/>
              <a:t>XII. </a:t>
            </a:r>
            <a:r>
              <a:rPr lang="es-MX" sz="2800" dirty="0">
                <a:solidFill>
                  <a:srgbClr val="00B0F0"/>
                </a:solidFill>
              </a:rPr>
              <a:t>(4*6)</a:t>
            </a:r>
            <a:r>
              <a:rPr lang="es-MX" sz="2800" dirty="0"/>
              <a:t>*15-20</a:t>
            </a:r>
          </a:p>
          <a:p>
            <a:pPr marL="0" indent="0">
              <a:buNone/>
            </a:pPr>
            <a:r>
              <a:rPr lang="es-MX" sz="2800" dirty="0">
                <a:solidFill>
                  <a:srgbClr val="FF0066"/>
                </a:solidFill>
              </a:rPr>
              <a:t>        </a:t>
            </a:r>
            <a:r>
              <a:rPr lang="es-MX" sz="2800" dirty="0">
                <a:solidFill>
                  <a:srgbClr val="00B0F0"/>
                </a:solidFill>
              </a:rPr>
              <a:t>24 </a:t>
            </a:r>
            <a:r>
              <a:rPr lang="es-MX" sz="2800" dirty="0">
                <a:solidFill>
                  <a:srgbClr val="FF0066"/>
                </a:solidFill>
              </a:rPr>
              <a:t>*15</a:t>
            </a:r>
            <a:r>
              <a:rPr lang="es-MX" sz="2800" dirty="0"/>
              <a:t>-20</a:t>
            </a:r>
          </a:p>
          <a:p>
            <a:pPr marL="0" indent="0">
              <a:buNone/>
            </a:pPr>
            <a:r>
              <a:rPr lang="es-MX" sz="2800" dirty="0">
                <a:solidFill>
                  <a:srgbClr val="FF0066"/>
                </a:solidFill>
              </a:rPr>
              <a:t>            360</a:t>
            </a:r>
            <a:r>
              <a:rPr lang="es-MX" sz="2800" dirty="0"/>
              <a:t>-20</a:t>
            </a:r>
            <a:endParaRPr lang="es-MX" sz="2800" dirty="0">
              <a:solidFill>
                <a:srgbClr val="FF0066"/>
              </a:solidFill>
            </a:endParaRPr>
          </a:p>
          <a:p>
            <a:pPr marL="0" indent="0">
              <a:buNone/>
            </a:pPr>
            <a:r>
              <a:rPr lang="es-MX" sz="2800" dirty="0">
                <a:solidFill>
                  <a:srgbClr val="FF0000"/>
                </a:solidFill>
              </a:rPr>
              <a:t>             R=340</a:t>
            </a:r>
          </a:p>
          <a:p>
            <a:pPr marL="0" indent="0">
              <a:buNone/>
            </a:pPr>
            <a:r>
              <a:rPr lang="es-MX" sz="2800" dirty="0"/>
              <a:t>XII. 3+</a:t>
            </a:r>
            <a:r>
              <a:rPr lang="es-MX" sz="2800" dirty="0">
                <a:solidFill>
                  <a:srgbClr val="7030A0"/>
                </a:solidFill>
              </a:rPr>
              <a:t>6*12</a:t>
            </a:r>
            <a:r>
              <a:rPr lang="es-MX" sz="2800" dirty="0"/>
              <a:t>-10</a:t>
            </a:r>
            <a:endParaRPr lang="es-MX" sz="2800" dirty="0">
              <a:solidFill>
                <a:srgbClr val="FFFF00"/>
              </a:solidFill>
            </a:endParaRPr>
          </a:p>
          <a:p>
            <a:pPr marL="0" indent="0">
              <a:buNone/>
            </a:pPr>
            <a:r>
              <a:rPr lang="es-MX" sz="2800" dirty="0">
                <a:solidFill>
                  <a:srgbClr val="FFFF00"/>
                </a:solidFill>
              </a:rPr>
              <a:t>     </a:t>
            </a:r>
            <a:r>
              <a:rPr lang="es-MX" sz="2800" dirty="0"/>
              <a:t>3+</a:t>
            </a:r>
            <a:r>
              <a:rPr lang="es-MX" sz="2800" dirty="0">
                <a:solidFill>
                  <a:srgbClr val="7030A0"/>
                </a:solidFill>
              </a:rPr>
              <a:t>72</a:t>
            </a:r>
            <a:r>
              <a:rPr lang="es-MX" sz="2800" dirty="0"/>
              <a:t>-10</a:t>
            </a:r>
            <a:endParaRPr lang="es-MX" sz="2800" dirty="0">
              <a:solidFill>
                <a:srgbClr val="FFFF00"/>
              </a:solidFill>
            </a:endParaRPr>
          </a:p>
          <a:p>
            <a:pPr marL="0" indent="0">
              <a:buNone/>
            </a:pPr>
            <a:r>
              <a:rPr lang="es-MX" sz="2800" dirty="0"/>
              <a:t>      75-10</a:t>
            </a:r>
          </a:p>
          <a:p>
            <a:pPr marL="0" indent="0">
              <a:buNone/>
            </a:pPr>
            <a:r>
              <a:rPr lang="es-MX" sz="2800" dirty="0">
                <a:solidFill>
                  <a:srgbClr val="FF0000"/>
                </a:solidFill>
              </a:rPr>
              <a:t>        R=65</a:t>
            </a:r>
          </a:p>
        </p:txBody>
      </p:sp>
    </p:spTree>
    <p:extLst>
      <p:ext uri="{BB962C8B-B14F-4D97-AF65-F5344CB8AC3E}">
        <p14:creationId xmlns:p14="http://schemas.microsoft.com/office/powerpoint/2010/main" val="3768112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9C9655-0008-4A6B-B609-60A6F157A33B}"/>
              </a:ext>
            </a:extLst>
          </p:cNvPr>
          <p:cNvSpPr>
            <a:spLocks noGrp="1"/>
          </p:cNvSpPr>
          <p:nvPr>
            <p:ph type="title"/>
          </p:nvPr>
        </p:nvSpPr>
        <p:spPr/>
        <p:txBody>
          <a:bodyPr/>
          <a:lstStyle/>
          <a:p>
            <a:pPr algn="ctr"/>
            <a:r>
              <a:rPr lang="es-MX" u="sng" dirty="0">
                <a:solidFill>
                  <a:srgbClr val="FF0000"/>
                </a:solidFill>
              </a:rPr>
              <a:t>Tarea 18 </a:t>
            </a:r>
            <a:br>
              <a:rPr lang="es-MX" dirty="0"/>
            </a:br>
            <a:endParaRPr lang="es-MX" dirty="0"/>
          </a:p>
        </p:txBody>
      </p:sp>
      <p:sp>
        <p:nvSpPr>
          <p:cNvPr id="3" name="Marcador de contenido 2">
            <a:extLst>
              <a:ext uri="{FF2B5EF4-FFF2-40B4-BE49-F238E27FC236}">
                <a16:creationId xmlns:a16="http://schemas.microsoft.com/office/drawing/2014/main" id="{1147D7DF-549B-47FA-8912-F1CCE1D4B409}"/>
              </a:ext>
            </a:extLst>
          </p:cNvPr>
          <p:cNvSpPr>
            <a:spLocks noGrp="1"/>
          </p:cNvSpPr>
          <p:nvPr>
            <p:ph idx="1"/>
          </p:nvPr>
        </p:nvSpPr>
        <p:spPr/>
        <p:txBody>
          <a:bodyPr>
            <a:normAutofit lnSpcReduction="10000"/>
          </a:bodyPr>
          <a:lstStyle/>
          <a:p>
            <a:pPr algn="ctr"/>
            <a:r>
              <a:rPr lang="es-MX" sz="3200" dirty="0"/>
              <a:t>Resolver los últimos 4 ejercicios de la pág. 80, lo que van a realizar es la operación en la calculadora y poner de color azul el resultado, posteriormente realizarán la operación en su libreta de acuerdo a lo que vimos en clase y el resultado que obtengan lo agregaran en su  libro de color rosa. </a:t>
            </a:r>
          </a:p>
          <a:p>
            <a:pPr algn="ctr"/>
            <a:endParaRPr lang="es-MX" sz="3200" dirty="0"/>
          </a:p>
          <a:p>
            <a:pPr algn="ctr"/>
            <a:r>
              <a:rPr lang="es-MX" sz="3200" dirty="0"/>
              <a:t>NOTA: Recuerda que las operaciones van en tu libreta y el resultado que obtengas lo copias en tu libro.</a:t>
            </a:r>
          </a:p>
        </p:txBody>
      </p:sp>
    </p:spTree>
    <p:extLst>
      <p:ext uri="{BB962C8B-B14F-4D97-AF65-F5344CB8AC3E}">
        <p14:creationId xmlns:p14="http://schemas.microsoft.com/office/powerpoint/2010/main" val="633833986"/>
      </p:ext>
    </p:extLst>
  </p:cSld>
  <p:clrMapOvr>
    <a:masterClrMapping/>
  </p:clrMapOvr>
</p:sld>
</file>

<file path=ppt/theme/theme1.xml><?xml version="1.0" encoding="utf-8"?>
<a:theme xmlns:a="http://schemas.openxmlformats.org/drawingml/2006/main" name="Base">
  <a:themeElements>
    <a:clrScheme name="Base">
      <a:dk1>
        <a:sysClr val="windowText" lastClr="000000"/>
      </a:dk1>
      <a:lt1>
        <a:sysClr val="window" lastClr="FFFFFF"/>
      </a:lt1>
      <a:dk2>
        <a:srgbClr val="505046"/>
      </a:dk2>
      <a:lt2>
        <a:srgbClr val="EEECE1"/>
      </a:lt2>
      <a:accent1>
        <a:srgbClr val="DF5327"/>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Base">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e">
      <a:fillStyleLst>
        <a:solidFill>
          <a:schemeClr val="phClr"/>
        </a:solidFill>
        <a:solidFill>
          <a:schemeClr val="phClr">
            <a:tint val="63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446C221D-F63F-4DD8-B509-CFE168687BF2}"/>
    </a:ext>
  </a:extLst>
</a:theme>
</file>

<file path=docProps/app.xml><?xml version="1.0" encoding="utf-8"?>
<Properties xmlns="http://schemas.openxmlformats.org/officeDocument/2006/extended-properties" xmlns:vt="http://schemas.openxmlformats.org/officeDocument/2006/docPropsVTypes">
  <Template>Base</Template>
  <TotalTime>1433</TotalTime>
  <Words>437</Words>
  <Application>Microsoft Office PowerPoint</Application>
  <PresentationFormat>Panorámica</PresentationFormat>
  <Paragraphs>65</Paragraphs>
  <Slides>5</Slides>
  <Notes>0</Notes>
  <HiddenSlides>0</HiddenSlides>
  <MMClips>0</MMClips>
  <ScaleCrop>false</ScaleCrop>
  <HeadingPairs>
    <vt:vector size="6" baseType="variant">
      <vt:variant>
        <vt:lpstr>Fuentes usadas</vt:lpstr>
      </vt:variant>
      <vt:variant>
        <vt:i4>1</vt:i4>
      </vt:variant>
      <vt:variant>
        <vt:lpstr>Tema</vt:lpstr>
      </vt:variant>
      <vt:variant>
        <vt:i4>1</vt:i4>
      </vt:variant>
      <vt:variant>
        <vt:lpstr>Títulos de diapositiva</vt:lpstr>
      </vt:variant>
      <vt:variant>
        <vt:i4>5</vt:i4>
      </vt:variant>
    </vt:vector>
  </HeadingPairs>
  <TitlesOfParts>
    <vt:vector size="7" baseType="lpstr">
      <vt:lpstr>Corbel</vt:lpstr>
      <vt:lpstr>Base</vt:lpstr>
      <vt:lpstr>Matemáticas 1°b</vt:lpstr>
      <vt:lpstr>Viernes 21 de enero del 2022 Jerarquía de operaciones pág. 80</vt:lpstr>
      <vt:lpstr>Pág. 80 discutir. Solución de los ejercicios.</vt:lpstr>
      <vt:lpstr>Presentación de PowerPoint</vt:lpstr>
      <vt:lpstr>Tarea 18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Matemáticas 1°b</dc:title>
  <dc:creator>Brenda Lizbeth Rugerio Cortes</dc:creator>
  <cp:lastModifiedBy>Brenda Lizbeth Rugerio Cortes</cp:lastModifiedBy>
  <cp:revision>3</cp:revision>
  <dcterms:created xsi:type="dcterms:W3CDTF">2022-01-20T15:21:18Z</dcterms:created>
  <dcterms:modified xsi:type="dcterms:W3CDTF">2022-01-21T17:53:07Z</dcterms:modified>
</cp:coreProperties>
</file>