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032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461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4204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4755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817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612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534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408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424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418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146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43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15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729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978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566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94855-AC40-4A5F-8DF7-F4AD24D05AD0}" type="datetimeFigureOut">
              <a:rPr lang="es-MX" smtClean="0"/>
              <a:t>28/02/2022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1B87CA-8E10-4A65-9CDF-4880A39DB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16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B8ADD-7928-4C9A-981B-5EC04C0F63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1 2 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A2A0CC-2EAD-40AB-887B-04C6D035D0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Segunda evaluación de fracciones </a:t>
            </a:r>
          </a:p>
        </p:txBody>
      </p:sp>
    </p:spTree>
    <p:extLst>
      <p:ext uri="{BB962C8B-B14F-4D97-AF65-F5344CB8AC3E}">
        <p14:creationId xmlns:p14="http://schemas.microsoft.com/office/powerpoint/2010/main" val="338029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1B8BD-1198-4AE3-9D5C-4B621133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77" y="557592"/>
            <a:ext cx="10571998" cy="970450"/>
          </a:xfrm>
        </p:spPr>
        <p:txBody>
          <a:bodyPr>
            <a:noAutofit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Lunes 28 de Febrero del 2022</a:t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MX" u="sng" dirty="0">
                <a:solidFill>
                  <a:srgbClr val="FF0000"/>
                </a:solidFill>
              </a:rPr>
              <a:t>Tema 2: Fracción impropia en recta numérica.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0EA043-2EBC-4E89-B7AB-DE8E049CC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105" y="2088558"/>
            <a:ext cx="10515600" cy="1011704"/>
          </a:xfrm>
        </p:spPr>
        <p:txBody>
          <a:bodyPr>
            <a:normAutofit/>
          </a:bodyPr>
          <a:lstStyle/>
          <a:p>
            <a:r>
              <a:rPr lang="es-MX" sz="2400" b="0" i="0" dirty="0">
                <a:effectLst/>
                <a:latin typeface="Open Sans" panose="020B0606030504020204" pitchFamily="34" charset="0"/>
              </a:rPr>
              <a:t>Recordemos que: Las fracciones impropias son aquellas que tienen como numerador un número mayor al denominador.</a:t>
            </a:r>
            <a:endParaRPr lang="es-MX" sz="2400" dirty="0"/>
          </a:p>
        </p:txBody>
      </p:sp>
      <p:pic>
        <p:nvPicPr>
          <p:cNvPr id="1028" name="Picture 4" descr="Representar una Fracción Impropia en la Recta numérica. Ejm 2 - YouTube">
            <a:extLst>
              <a:ext uri="{FF2B5EF4-FFF2-40B4-BE49-F238E27FC236}">
                <a16:creationId xmlns:a16="http://schemas.microsoft.com/office/drawing/2014/main" id="{DB69D26D-C058-46E6-A7E4-F2D9208CA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4" t="28824" r="12451" b="47744"/>
          <a:stretch/>
        </p:blipFill>
        <p:spPr bwMode="auto">
          <a:xfrm>
            <a:off x="3430224" y="4050743"/>
            <a:ext cx="6003903" cy="129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2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E54484FD-F8B9-449F-8BB2-F8B6DC505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7776" y="563888"/>
            <a:ext cx="9260365" cy="969963"/>
          </a:xfrm>
        </p:spPr>
        <p:txBody>
          <a:bodyPr>
            <a:noAutofit/>
          </a:bodyPr>
          <a:lstStyle/>
          <a:p>
            <a:r>
              <a:rPr lang="es-MX" sz="2400" dirty="0"/>
              <a:t>Vamos a realizar algo parecido a cuando realizamos representación gráfica. Tener que separar los enteros de la siguiente manera:</a:t>
            </a:r>
          </a:p>
        </p:txBody>
      </p:sp>
      <p:pic>
        <p:nvPicPr>
          <p:cNvPr id="5" name="Picture 4" descr="Representar una Fracción Impropia en la Recta numérica. Ejm 2 - YouTube">
            <a:extLst>
              <a:ext uri="{FF2B5EF4-FFF2-40B4-BE49-F238E27FC236}">
                <a16:creationId xmlns:a16="http://schemas.microsoft.com/office/drawing/2014/main" id="{D76776ED-22A2-4A72-8300-BB4CD60DAF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4" t="28824" r="12451" b="47744"/>
          <a:stretch/>
        </p:blipFill>
        <p:spPr bwMode="auto">
          <a:xfrm>
            <a:off x="5674659" y="4513168"/>
            <a:ext cx="6003903" cy="129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7BD6EED-3E1A-4C99-AF43-84EA17FFD6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07" r="65277"/>
          <a:stretch/>
        </p:blipFill>
        <p:spPr>
          <a:xfrm>
            <a:off x="665628" y="2366682"/>
            <a:ext cx="3677771" cy="429297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809665CA-F9D8-4AFE-881A-9969F9733847}"/>
                  </a:ext>
                </a:extLst>
              </p:cNvPr>
              <p:cNvSpPr txBox="1"/>
              <p:nvPr/>
            </p:nvSpPr>
            <p:spPr>
              <a:xfrm>
                <a:off x="4343399" y="3032311"/>
                <a:ext cx="133126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3200" b="0" i="1" smtClean="0">
                          <a:latin typeface="Cambria Math" panose="02040503050406030204" pitchFamily="18" charset="0"/>
                        </a:rPr>
                        <m:t> 3</m:t>
                      </m:r>
                      <m:f>
                        <m:fPr>
                          <m:ctrlPr>
                            <a:rPr lang="es-MX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MX" sz="3200" dirty="0"/>
              </a:p>
            </p:txBody>
          </p:sp>
        </mc:Choice>
        <mc:Fallback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809665CA-F9D8-4AFE-881A-9969F97338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399" y="3032311"/>
                <a:ext cx="1331260" cy="1014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22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906196-442C-4B88-9199-65588F0E5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411729"/>
            <a:ext cx="10515600" cy="836893"/>
          </a:xfrm>
        </p:spPr>
        <p:txBody>
          <a:bodyPr>
            <a:normAutofit fontScale="92500" lnSpcReduction="10000"/>
          </a:bodyPr>
          <a:lstStyle/>
          <a:p>
            <a:r>
              <a:rPr lang="es-MX" sz="2800" dirty="0"/>
              <a:t>Si en la representación gráfica necesitamos 4 enteros en la recta numérica también </a:t>
            </a:r>
          </a:p>
        </p:txBody>
      </p:sp>
      <p:pic>
        <p:nvPicPr>
          <p:cNvPr id="4" name="Picture 4" descr="Representar una Fracción Impropia en la Recta numérica. Ejm 2 - YouTube">
            <a:extLst>
              <a:ext uri="{FF2B5EF4-FFF2-40B4-BE49-F238E27FC236}">
                <a16:creationId xmlns:a16="http://schemas.microsoft.com/office/drawing/2014/main" id="{78E22285-DCD0-42F1-9893-EC19A7480A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4" t="28824" r="12451" b="47744"/>
          <a:stretch/>
        </p:blipFill>
        <p:spPr bwMode="auto">
          <a:xfrm>
            <a:off x="5730713" y="1597956"/>
            <a:ext cx="6003903" cy="129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42680AC6-3108-4DC3-832A-01FAF99AD519}"/>
              </a:ext>
            </a:extLst>
          </p:cNvPr>
          <p:cNvCxnSpPr>
            <a:cxnSpLocks/>
          </p:cNvCxnSpPr>
          <p:nvPr/>
        </p:nvCxnSpPr>
        <p:spPr>
          <a:xfrm>
            <a:off x="2537291" y="4638101"/>
            <a:ext cx="6853517" cy="55241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EF11FA74-A5B7-4FAA-8454-C3C1EDEB71A5}"/>
              </a:ext>
            </a:extLst>
          </p:cNvPr>
          <p:cNvCxnSpPr/>
          <p:nvPr/>
        </p:nvCxnSpPr>
        <p:spPr>
          <a:xfrm>
            <a:off x="4000616" y="4342991"/>
            <a:ext cx="0" cy="64545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2390509E-0E84-4DA2-BC35-0E5F009E9BAD}"/>
              </a:ext>
            </a:extLst>
          </p:cNvPr>
          <p:cNvCxnSpPr/>
          <p:nvPr/>
        </p:nvCxnSpPr>
        <p:spPr>
          <a:xfrm>
            <a:off x="5529097" y="4328984"/>
            <a:ext cx="0" cy="64545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839ED4D4-E41A-4BFA-9A7C-F97BCF543594}"/>
              </a:ext>
            </a:extLst>
          </p:cNvPr>
          <p:cNvCxnSpPr/>
          <p:nvPr/>
        </p:nvCxnSpPr>
        <p:spPr>
          <a:xfrm>
            <a:off x="7179874" y="4382455"/>
            <a:ext cx="0" cy="64545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645DC9A-E873-465E-92A5-EBC5C2D48147}"/>
              </a:ext>
            </a:extLst>
          </p:cNvPr>
          <p:cNvSpPr txBox="1"/>
          <p:nvPr/>
        </p:nvSpPr>
        <p:spPr>
          <a:xfrm>
            <a:off x="52369" y="5442431"/>
            <a:ext cx="2864737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/>
                </a:solidFill>
              </a:rPr>
              <a:t>Recuerda:</a:t>
            </a:r>
          </a:p>
          <a:p>
            <a:pPr algn="ctr"/>
            <a:r>
              <a:rPr lang="es-MX" sz="2000" b="1" dirty="0">
                <a:solidFill>
                  <a:schemeClr val="tx1"/>
                </a:solidFill>
              </a:rPr>
              <a:t>Que la recta numérica siempre</a:t>
            </a:r>
          </a:p>
          <a:p>
            <a:pPr algn="ctr"/>
            <a:r>
              <a:rPr lang="es-MX" sz="2000" b="1" dirty="0">
                <a:solidFill>
                  <a:schemeClr val="tx1"/>
                </a:solidFill>
              </a:rPr>
              <a:t>Inicia de 0.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631300A-4BC8-43FD-B423-B604348067D5}"/>
              </a:ext>
            </a:extLst>
          </p:cNvPr>
          <p:cNvSpPr txBox="1"/>
          <p:nvPr/>
        </p:nvSpPr>
        <p:spPr>
          <a:xfrm>
            <a:off x="2562758" y="467397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/>
              <a:t>0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A9B3C6C-E8E2-48C1-AD0D-F1FE9B160209}"/>
              </a:ext>
            </a:extLst>
          </p:cNvPr>
          <p:cNvSpPr txBox="1"/>
          <p:nvPr/>
        </p:nvSpPr>
        <p:spPr>
          <a:xfrm>
            <a:off x="3821020" y="485765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/>
              <a:t>1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DA8EB86-3E7A-481B-B0E7-1EA0B7E3A260}"/>
              </a:ext>
            </a:extLst>
          </p:cNvPr>
          <p:cNvSpPr txBox="1"/>
          <p:nvPr/>
        </p:nvSpPr>
        <p:spPr>
          <a:xfrm>
            <a:off x="3538126" y="5240010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Entero.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27B5714-ACC7-4AF7-9A45-EB9B290B4640}"/>
              </a:ext>
            </a:extLst>
          </p:cNvPr>
          <p:cNvSpPr txBox="1"/>
          <p:nvPr/>
        </p:nvSpPr>
        <p:spPr>
          <a:xfrm>
            <a:off x="5364279" y="4975563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/>
              <a:t>2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30189ED-344C-4C90-9107-94F8EA40FBFE}"/>
              </a:ext>
            </a:extLst>
          </p:cNvPr>
          <p:cNvSpPr txBox="1"/>
          <p:nvPr/>
        </p:nvSpPr>
        <p:spPr>
          <a:xfrm>
            <a:off x="5052411" y="5427741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Enteros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3835811-A1C2-4500-AD58-E3FA797F6405}"/>
              </a:ext>
            </a:extLst>
          </p:cNvPr>
          <p:cNvSpPr txBox="1"/>
          <p:nvPr/>
        </p:nvSpPr>
        <p:spPr>
          <a:xfrm>
            <a:off x="7018611" y="4942666"/>
            <a:ext cx="412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3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269D81F-A777-4E08-86F5-D78B5F593BD0}"/>
              </a:ext>
            </a:extLst>
          </p:cNvPr>
          <p:cNvSpPr txBox="1"/>
          <p:nvPr/>
        </p:nvSpPr>
        <p:spPr>
          <a:xfrm>
            <a:off x="6767583" y="5353891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Enteros</a:t>
            </a: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F15E7224-EE09-4AAD-80FF-4CF712F714BD}"/>
              </a:ext>
            </a:extLst>
          </p:cNvPr>
          <p:cNvCxnSpPr/>
          <p:nvPr/>
        </p:nvCxnSpPr>
        <p:spPr>
          <a:xfrm>
            <a:off x="4799772" y="4327097"/>
            <a:ext cx="0" cy="645459"/>
          </a:xfrm>
          <a:prstGeom prst="straightConnector1">
            <a:avLst/>
          </a:prstGeom>
          <a:ln w="57150">
            <a:solidFill>
              <a:srgbClr val="00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1723BC94-DB75-4B06-AE83-D7DE7D1D5CE5}"/>
              </a:ext>
            </a:extLst>
          </p:cNvPr>
          <p:cNvCxnSpPr/>
          <p:nvPr/>
        </p:nvCxnSpPr>
        <p:spPr>
          <a:xfrm>
            <a:off x="3387831" y="4342991"/>
            <a:ext cx="0" cy="645459"/>
          </a:xfrm>
          <a:prstGeom prst="straightConnector1">
            <a:avLst/>
          </a:prstGeom>
          <a:ln w="57150">
            <a:solidFill>
              <a:srgbClr val="00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4FE3631F-00F6-47A3-B3C7-F515D5B89277}"/>
              </a:ext>
            </a:extLst>
          </p:cNvPr>
          <p:cNvCxnSpPr/>
          <p:nvPr/>
        </p:nvCxnSpPr>
        <p:spPr>
          <a:xfrm>
            <a:off x="6380746" y="4297207"/>
            <a:ext cx="0" cy="645459"/>
          </a:xfrm>
          <a:prstGeom prst="straightConnector1">
            <a:avLst/>
          </a:prstGeom>
          <a:ln w="57150">
            <a:solidFill>
              <a:srgbClr val="00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831D5B3B-2D96-4E30-88C0-B39DCCEDD5C9}"/>
              </a:ext>
            </a:extLst>
          </p:cNvPr>
          <p:cNvCxnSpPr/>
          <p:nvPr/>
        </p:nvCxnSpPr>
        <p:spPr>
          <a:xfrm>
            <a:off x="8117541" y="4382455"/>
            <a:ext cx="0" cy="645459"/>
          </a:xfrm>
          <a:prstGeom prst="straightConnector1">
            <a:avLst/>
          </a:prstGeom>
          <a:ln w="57150">
            <a:solidFill>
              <a:srgbClr val="00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echa: curvada hacia abajo 29">
            <a:extLst>
              <a:ext uri="{FF2B5EF4-FFF2-40B4-BE49-F238E27FC236}">
                <a16:creationId xmlns:a16="http://schemas.microsoft.com/office/drawing/2014/main" id="{39288517-CC21-4933-96E4-FB97A70D4645}"/>
              </a:ext>
            </a:extLst>
          </p:cNvPr>
          <p:cNvSpPr/>
          <p:nvPr/>
        </p:nvSpPr>
        <p:spPr>
          <a:xfrm>
            <a:off x="3360955" y="4193123"/>
            <a:ext cx="730332" cy="297423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BBFEB570-2DFF-4DFF-A87B-917408933BD6}"/>
              </a:ext>
            </a:extLst>
          </p:cNvPr>
          <p:cNvCxnSpPr/>
          <p:nvPr/>
        </p:nvCxnSpPr>
        <p:spPr>
          <a:xfrm>
            <a:off x="9108140" y="4382455"/>
            <a:ext cx="0" cy="64545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ED78C919-F176-4E25-9787-419309CA3011}"/>
              </a:ext>
            </a:extLst>
          </p:cNvPr>
          <p:cNvSpPr txBox="1"/>
          <p:nvPr/>
        </p:nvSpPr>
        <p:spPr>
          <a:xfrm>
            <a:off x="8935944" y="497255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/>
              <a:t>4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F431C7D6-3486-4DFD-BEC0-C05B7361777C}"/>
              </a:ext>
            </a:extLst>
          </p:cNvPr>
          <p:cNvSpPr txBox="1"/>
          <p:nvPr/>
        </p:nvSpPr>
        <p:spPr>
          <a:xfrm>
            <a:off x="8543299" y="5427741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Enteros</a:t>
            </a:r>
          </a:p>
        </p:txBody>
      </p:sp>
      <p:sp>
        <p:nvSpPr>
          <p:cNvPr id="39" name="Flecha: curvada hacia abajo 38">
            <a:extLst>
              <a:ext uri="{FF2B5EF4-FFF2-40B4-BE49-F238E27FC236}">
                <a16:creationId xmlns:a16="http://schemas.microsoft.com/office/drawing/2014/main" id="{07020A7A-0210-4A39-8A00-8B74ED030C4E}"/>
              </a:ext>
            </a:extLst>
          </p:cNvPr>
          <p:cNvSpPr/>
          <p:nvPr/>
        </p:nvSpPr>
        <p:spPr>
          <a:xfrm>
            <a:off x="2669562" y="4184831"/>
            <a:ext cx="730332" cy="297423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0" name="Flecha: curvada hacia abajo 39">
            <a:extLst>
              <a:ext uri="{FF2B5EF4-FFF2-40B4-BE49-F238E27FC236}">
                <a16:creationId xmlns:a16="http://schemas.microsoft.com/office/drawing/2014/main" id="{4C38BEF8-FEEC-46EF-823D-86065E84AFF1}"/>
              </a:ext>
            </a:extLst>
          </p:cNvPr>
          <p:cNvSpPr/>
          <p:nvPr/>
        </p:nvSpPr>
        <p:spPr>
          <a:xfrm>
            <a:off x="4044652" y="4183918"/>
            <a:ext cx="730332" cy="297423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1" name="Flecha: curvada hacia abajo 40">
            <a:extLst>
              <a:ext uri="{FF2B5EF4-FFF2-40B4-BE49-F238E27FC236}">
                <a16:creationId xmlns:a16="http://schemas.microsoft.com/office/drawing/2014/main" id="{B14A7F49-7F97-4D5A-B9EA-DE65445662B0}"/>
              </a:ext>
            </a:extLst>
          </p:cNvPr>
          <p:cNvSpPr/>
          <p:nvPr/>
        </p:nvSpPr>
        <p:spPr>
          <a:xfrm>
            <a:off x="4799373" y="4185176"/>
            <a:ext cx="730332" cy="297423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2" name="Flecha: curvada hacia abajo 41">
            <a:extLst>
              <a:ext uri="{FF2B5EF4-FFF2-40B4-BE49-F238E27FC236}">
                <a16:creationId xmlns:a16="http://schemas.microsoft.com/office/drawing/2014/main" id="{3416CA57-AAAE-4C64-87A7-1D019E584F72}"/>
              </a:ext>
            </a:extLst>
          </p:cNvPr>
          <p:cNvSpPr/>
          <p:nvPr/>
        </p:nvSpPr>
        <p:spPr>
          <a:xfrm>
            <a:off x="5554094" y="4168741"/>
            <a:ext cx="807378" cy="292475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3" name="Flecha: curvada hacia abajo 42">
            <a:extLst>
              <a:ext uri="{FF2B5EF4-FFF2-40B4-BE49-F238E27FC236}">
                <a16:creationId xmlns:a16="http://schemas.microsoft.com/office/drawing/2014/main" id="{03EB26BD-DDAE-49C8-9C52-1EEBAF79445E}"/>
              </a:ext>
            </a:extLst>
          </p:cNvPr>
          <p:cNvSpPr/>
          <p:nvPr/>
        </p:nvSpPr>
        <p:spPr>
          <a:xfrm>
            <a:off x="6431977" y="4130273"/>
            <a:ext cx="807378" cy="292475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FF0000"/>
              </a:solidFill>
            </a:endParaRPr>
          </a:p>
        </p:txBody>
      </p:sp>
      <p:sp>
        <p:nvSpPr>
          <p:cNvPr id="44" name="Flecha: curvada hacia abajo 43">
            <a:extLst>
              <a:ext uri="{FF2B5EF4-FFF2-40B4-BE49-F238E27FC236}">
                <a16:creationId xmlns:a16="http://schemas.microsoft.com/office/drawing/2014/main" id="{C4FA567D-D55F-4E63-A3F1-68B7587542FA}"/>
              </a:ext>
            </a:extLst>
          </p:cNvPr>
          <p:cNvSpPr/>
          <p:nvPr/>
        </p:nvSpPr>
        <p:spPr>
          <a:xfrm>
            <a:off x="7179873" y="4130618"/>
            <a:ext cx="878187" cy="311701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1D940BEF-8374-49A1-AD32-7B0E357E5543}"/>
                  </a:ext>
                </a:extLst>
              </p:cNvPr>
              <p:cNvSpPr txBox="1"/>
              <p:nvPr/>
            </p:nvSpPr>
            <p:spPr>
              <a:xfrm>
                <a:off x="7804701" y="3256569"/>
                <a:ext cx="1141658" cy="1125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s-MX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MX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s-MX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1D940BEF-8374-49A1-AD32-7B0E357E5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4701" y="3256569"/>
                <a:ext cx="1141658" cy="1125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F8142491-E07D-4DC5-9E9D-AF58D3F5906F}"/>
                  </a:ext>
                </a:extLst>
              </p:cNvPr>
              <p:cNvSpPr txBox="1"/>
              <p:nvPr/>
            </p:nvSpPr>
            <p:spPr>
              <a:xfrm>
                <a:off x="8584985" y="3289758"/>
                <a:ext cx="91440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s-MX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MX" sz="3200" dirty="0"/>
              </a:p>
            </p:txBody>
          </p:sp>
        </mc:Choice>
        <mc:Fallback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F8142491-E07D-4DC5-9E9D-AF58D3F59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4985" y="3289758"/>
                <a:ext cx="914400" cy="1014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493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573A88-9C5A-483F-BD96-84A86D59A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10" y="675788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u="sng" dirty="0">
                <a:solidFill>
                  <a:srgbClr val="FF0000"/>
                </a:solidFill>
              </a:rPr>
              <a:t>ACTIVIDAD 2</a:t>
            </a:r>
            <a:br>
              <a:rPr lang="es-MX" dirty="0"/>
            </a:br>
            <a:r>
              <a:rPr lang="es-MX" sz="4000" dirty="0"/>
              <a:t>Representa las siguientes fracciones impropias en la recta numérica.</a:t>
            </a:r>
            <a:br>
              <a:rPr lang="es-MX" sz="4000" dirty="0"/>
            </a:b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2749D01-3041-43DA-B652-2BD423693A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92950" y="2817349"/>
                <a:ext cx="9832158" cy="4188569"/>
              </a:xfrm>
            </p:spPr>
            <p:txBody>
              <a:bodyPr numCol="2"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MX" sz="4800" dirty="0"/>
                  <a:t> 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s-MX" sz="4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s-MX" sz="4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s-MX" sz="4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s-MX" sz="48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2749D01-3041-43DA-B652-2BD423693A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2950" y="2817349"/>
                <a:ext cx="9832158" cy="418856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95366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Espiral</Template>
  <TotalTime>119</TotalTime>
  <Words>123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Century Gothic</vt:lpstr>
      <vt:lpstr>Open Sans</vt:lpstr>
      <vt:lpstr>Wingdings 3</vt:lpstr>
      <vt:lpstr>Espiral</vt:lpstr>
      <vt:lpstr>Matemáticas 1 2 3</vt:lpstr>
      <vt:lpstr>Lunes 28 de Febrero del 2022 Tema 2: Fracción impropia en recta numérica.</vt:lpstr>
      <vt:lpstr>Vamos a realizar algo parecido a cuando realizamos representación gráfica. Tener que separar los enteros de la siguiente manera:</vt:lpstr>
      <vt:lpstr>Presentación de PowerPoint</vt:lpstr>
      <vt:lpstr>ACTIVIDAD 2 Representa las siguientes fracciones impropias en la recta numérica.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1 2 3</dc:title>
  <dc:creator>Brenda Lizbeth Rugerio Cortes</dc:creator>
  <cp:lastModifiedBy>Brenda Lizbeth Rugerio Cortes</cp:lastModifiedBy>
  <cp:revision>1</cp:revision>
  <dcterms:created xsi:type="dcterms:W3CDTF">2022-02-28T13:57:13Z</dcterms:created>
  <dcterms:modified xsi:type="dcterms:W3CDTF">2022-02-28T15:56:35Z</dcterms:modified>
</cp:coreProperties>
</file>