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65" r:id="rId4"/>
    <p:sldId id="267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17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5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15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7290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56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4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829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0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8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644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4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6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42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EE1CA-EBF1-4560-8540-B17E6101C52B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B387B-4821-451B-A94B-49B2DBF8F2C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25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2D919-B987-4048-AACE-E01D98000B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1°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D1B51CE-B57F-4A9F-8CEB-220101768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MTRA. BRENDA LIZBETH RUGERIO CORTES.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21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84FD49-4D6C-401D-A4F1-B2718C7B2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Martes 18 de enero del 2022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F06DC9-94A4-41A5-BE97-BE4349FED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889" y="2127541"/>
            <a:ext cx="9613861" cy="1401259"/>
          </a:xfrm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Jerarquía: </a:t>
            </a:r>
            <a:r>
              <a:rPr lang="es-MX" b="0" i="0" dirty="0">
                <a:effectLst/>
                <a:latin typeface="arial" panose="020B0604020202020204" pitchFamily="34" charset="0"/>
              </a:rPr>
              <a:t>Organización de personas o cosas en una escala ordenada y subordinante según un criterio de mayor o menor importancia o relevancia dentro de la misma.</a:t>
            </a: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CC0EB46-F7CE-4624-8AFF-8026FA37C4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183" t="27376" r="22568" b="30080"/>
          <a:stretch/>
        </p:blipFill>
        <p:spPr>
          <a:xfrm>
            <a:off x="2340296" y="3528800"/>
            <a:ext cx="7112624" cy="302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F46062-9B4B-4A04-9298-E45264F78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816442"/>
            <a:ext cx="9613861" cy="4621427"/>
          </a:xfrm>
        </p:spPr>
        <p:txBody>
          <a:bodyPr>
            <a:normAutofit fontScale="92500"/>
          </a:bodyPr>
          <a:lstStyle/>
          <a:p>
            <a:pPr algn="just"/>
            <a:endParaRPr lang="es-MX" sz="3200" dirty="0"/>
          </a:p>
          <a:p>
            <a:pPr algn="just"/>
            <a:r>
              <a:rPr lang="es-MX" sz="3200" dirty="0"/>
              <a:t>Nota: las operaciones se resuelven de izquierda a derecha, dependiendo lo que se encuentre primero, de acuerdo a la jerarquía de operaciones.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La docente explico en clase que significa la palabra jerarquía he indicó como es que funciona la jerarquía de operaciones mediante la pirámide.</a:t>
            </a:r>
          </a:p>
          <a:p>
            <a:pPr algn="just"/>
            <a:r>
              <a:rPr lang="es-MX" sz="3200" dirty="0"/>
              <a:t>La nota la deben copiar debajo de la pirámide.</a:t>
            </a:r>
          </a:p>
          <a:p>
            <a:pPr algn="just"/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68695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F741BF-F296-478D-A481-CEAAF8505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u="sng" dirty="0">
                <a:solidFill>
                  <a:srgbClr val="FF0000"/>
                </a:solidFill>
              </a:rPr>
              <a:t>Miércoles 19 de enero del 2022 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C3E2196-A8C4-46CE-B483-47DADFFB5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Indicaciones: debes de copiar el cuadro tal y como está, tu tabla debe de ir con regla por favor y del color que gustes.</a:t>
            </a:r>
          </a:p>
          <a:p>
            <a:endParaRPr lang="es-MX" sz="3200" dirty="0"/>
          </a:p>
          <a:p>
            <a:r>
              <a:rPr lang="es-MX" sz="3200" dirty="0"/>
              <a:t>Recuerda que mayúsculas, signos de puntuación con rojo por favor. </a:t>
            </a:r>
          </a:p>
        </p:txBody>
      </p:sp>
    </p:spTree>
    <p:extLst>
      <p:ext uri="{BB962C8B-B14F-4D97-AF65-F5344CB8AC3E}">
        <p14:creationId xmlns:p14="http://schemas.microsoft.com/office/powerpoint/2010/main" val="336901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444FE12F-C650-4984-9BE0-215635C591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531613"/>
              </p:ext>
            </p:extLst>
          </p:nvPr>
        </p:nvGraphicFramePr>
        <p:xfrm>
          <a:off x="919887" y="1050608"/>
          <a:ext cx="81279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20369177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00628979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9251427"/>
                    </a:ext>
                  </a:extLst>
                </a:gridCol>
              </a:tblGrid>
              <a:tr h="250246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Paréntesis primero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 10 (4+2)</a:t>
                      </a:r>
                    </a:p>
                    <a:p>
                      <a:pPr algn="ctr"/>
                      <a:r>
                        <a:rPr lang="es-MX" dirty="0">
                          <a:solidFill>
                            <a:schemeClr val="bg1"/>
                          </a:solidFill>
                        </a:rPr>
                        <a:t> 10 (6)</a:t>
                      </a:r>
                    </a:p>
                    <a:p>
                      <a:pPr algn="ctr"/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 R= 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377498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97B0C75-6162-4E44-A6C4-54CD0AA045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548187"/>
              </p:ext>
            </p:extLst>
          </p:nvPr>
        </p:nvGraphicFramePr>
        <p:xfrm>
          <a:off x="919886" y="1984522"/>
          <a:ext cx="8127999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214581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283171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58377559"/>
                    </a:ext>
                  </a:extLst>
                </a:gridCol>
              </a:tblGrid>
              <a:tr h="743797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FF00"/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EXPONENTES </a:t>
                      </a:r>
                    </a:p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</a:rPr>
                        <a:t>(Potencias y raíz cuadrada)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bg1"/>
                          </a:solidFill>
                        </a:rPr>
                        <a:t> 5+2</a:t>
                      </a:r>
                      <a:r>
                        <a:rPr lang="es-MX" sz="1800" baseline="30000" dirty="0">
                          <a:solidFill>
                            <a:schemeClr val="bg1"/>
                          </a:solidFill>
                        </a:rPr>
                        <a:t>2 = </a:t>
                      </a:r>
                      <a:endParaRPr lang="es-MX" sz="2400" baseline="30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chemeClr val="bg1"/>
                          </a:solidFill>
                        </a:rPr>
                        <a:t>5+ 4</a:t>
                      </a: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rgbClr val="FF0000"/>
                          </a:solidFill>
                        </a:rPr>
                        <a:t>R=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61039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4645B52-8C1D-4611-A4DA-E7BCEBB91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740270"/>
              </p:ext>
            </p:extLst>
          </p:nvPr>
        </p:nvGraphicFramePr>
        <p:xfrm>
          <a:off x="919885" y="2868442"/>
          <a:ext cx="8127999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214581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283171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58377559"/>
                    </a:ext>
                  </a:extLst>
                </a:gridCol>
              </a:tblGrid>
              <a:tr h="743797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bg1"/>
                          </a:solidFill>
                        </a:rPr>
                        <a:t>MULTIPLICAR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bg1"/>
                          </a:solidFill>
                        </a:rPr>
                        <a:t> 10-4*2</a:t>
                      </a:r>
                      <a:r>
                        <a:rPr lang="es-MX" sz="1800" baseline="30000" dirty="0">
                          <a:solidFill>
                            <a:schemeClr val="bg1"/>
                          </a:solidFill>
                        </a:rPr>
                        <a:t> = </a:t>
                      </a:r>
                      <a:endParaRPr lang="es-MX" sz="2400" baseline="30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chemeClr val="bg1"/>
                          </a:solidFill>
                        </a:rPr>
                        <a:t>10 - 8</a:t>
                      </a: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rgbClr val="FF0000"/>
                          </a:solidFill>
                        </a:rPr>
                        <a:t>R=2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610390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95EB6D1D-3ADC-4D04-9A4B-F36BE1210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367646"/>
              </p:ext>
            </p:extLst>
          </p:nvPr>
        </p:nvGraphicFramePr>
        <p:xfrm>
          <a:off x="919884" y="3721882"/>
          <a:ext cx="8127999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214581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283171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58377559"/>
                    </a:ext>
                  </a:extLst>
                </a:gridCol>
              </a:tblGrid>
              <a:tr h="743797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DIVIDIR</a:t>
                      </a:r>
                    </a:p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(De izquierda a derecha)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bg1"/>
                          </a:solidFill>
                        </a:rPr>
                        <a:t> 10+6:2</a:t>
                      </a:r>
                      <a:r>
                        <a:rPr lang="es-MX" sz="1800" baseline="30000" dirty="0">
                          <a:solidFill>
                            <a:schemeClr val="bg1"/>
                          </a:solidFill>
                        </a:rPr>
                        <a:t> = </a:t>
                      </a:r>
                      <a:endParaRPr lang="es-MX" sz="2400" baseline="30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chemeClr val="bg1"/>
                          </a:solidFill>
                        </a:rPr>
                        <a:t>10+3</a:t>
                      </a: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rgbClr val="FF0000"/>
                          </a:solidFill>
                        </a:rPr>
                        <a:t>R=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610390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2E79410-E50A-4AD1-B8FE-1D2F199C82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011262"/>
              </p:ext>
            </p:extLst>
          </p:nvPr>
        </p:nvGraphicFramePr>
        <p:xfrm>
          <a:off x="919884" y="4575322"/>
          <a:ext cx="812799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214581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283171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58377559"/>
                    </a:ext>
                  </a:extLst>
                </a:gridCol>
              </a:tblGrid>
              <a:tr h="743797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0070C0"/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ANTES DE </a:t>
                      </a:r>
                    </a:p>
                    <a:p>
                      <a:endParaRPr lang="es-MX" sz="1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bg1"/>
                          </a:solidFill>
                        </a:rPr>
                        <a:t> 10 *4+7</a:t>
                      </a:r>
                      <a:r>
                        <a:rPr lang="es-MX" sz="2400" baseline="30000" dirty="0">
                          <a:solidFill>
                            <a:schemeClr val="bg1"/>
                          </a:solidFill>
                        </a:rPr>
                        <a:t>= </a:t>
                      </a: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chemeClr val="bg1"/>
                          </a:solidFill>
                        </a:rPr>
                        <a:t>40+7</a:t>
                      </a: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rgbClr val="FF0000"/>
                          </a:solidFill>
                        </a:rPr>
                        <a:t>R=47</a:t>
                      </a:r>
                      <a:endParaRPr lang="es-MX" sz="32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610390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1C829338-B654-45A3-9C72-06CB1B4A0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3783"/>
              </p:ext>
            </p:extLst>
          </p:nvPr>
        </p:nvGraphicFramePr>
        <p:xfrm>
          <a:off x="919883" y="5428762"/>
          <a:ext cx="8127999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12145818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2831712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58377559"/>
                    </a:ext>
                  </a:extLst>
                </a:gridCol>
              </a:tblGrid>
              <a:tr h="743797">
                <a:tc>
                  <a:txBody>
                    <a:bodyPr/>
                    <a:lstStyle/>
                    <a:p>
                      <a:r>
                        <a:rPr lang="es-MX" dirty="0">
                          <a:solidFill>
                            <a:srgbClr val="FF00FF"/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SUMAR O RESTAR</a:t>
                      </a:r>
                    </a:p>
                    <a:p>
                      <a:pPr algn="ctr"/>
                      <a:r>
                        <a:rPr lang="es-MX" sz="1600" dirty="0">
                          <a:solidFill>
                            <a:schemeClr val="bg1"/>
                          </a:solidFill>
                        </a:rPr>
                        <a:t>(De izquierda a derecha)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bg1"/>
                          </a:solidFill>
                        </a:rPr>
                        <a:t>10+2-3 </a:t>
                      </a:r>
                      <a:r>
                        <a:rPr lang="es-MX" sz="1800" baseline="30000" dirty="0">
                          <a:solidFill>
                            <a:schemeClr val="bg1"/>
                          </a:solidFill>
                        </a:rPr>
                        <a:t> = </a:t>
                      </a:r>
                      <a:endParaRPr lang="es-MX" sz="2400" baseline="30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chemeClr val="bg1"/>
                          </a:solidFill>
                        </a:rPr>
                        <a:t>12-3</a:t>
                      </a:r>
                    </a:p>
                    <a:p>
                      <a:pPr algn="ctr"/>
                      <a:r>
                        <a:rPr lang="es-MX" sz="2400" baseline="30000" dirty="0">
                          <a:solidFill>
                            <a:srgbClr val="FF0000"/>
                          </a:solidFill>
                        </a:rPr>
                        <a:t>R=9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5610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2060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ín">
  <a:themeElements>
    <a:clrScheme name="Berlí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í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í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Berlín</Template>
  <TotalTime>1476</TotalTime>
  <Words>238</Words>
  <Application>Microsoft Office PowerPoint</Application>
  <PresentationFormat>Panorámica</PresentationFormat>
  <Paragraphs>46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</vt:lpstr>
      <vt:lpstr>Trebuchet MS</vt:lpstr>
      <vt:lpstr>Berlín</vt:lpstr>
      <vt:lpstr>Matemáticas 1°</vt:lpstr>
      <vt:lpstr>Martes 18 de enero del 2022</vt:lpstr>
      <vt:lpstr>Presentación de PowerPoint</vt:lpstr>
      <vt:lpstr>Miércoles 19 de enero del 2022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1°</dc:title>
  <dc:creator>Brenda Lizbeth Rugerio Cortes</dc:creator>
  <cp:lastModifiedBy>Brenda Lizbeth Rugerio Cortes</cp:lastModifiedBy>
  <cp:revision>5</cp:revision>
  <dcterms:created xsi:type="dcterms:W3CDTF">2022-01-12T11:01:55Z</dcterms:created>
  <dcterms:modified xsi:type="dcterms:W3CDTF">2022-01-19T21:00:35Z</dcterms:modified>
</cp:coreProperties>
</file>