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1" r:id="rId2"/>
    <p:sldId id="256" r:id="rId3"/>
    <p:sldId id="258" r:id="rId4"/>
    <p:sldId id="257" r:id="rId5"/>
    <p:sldId id="263"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831EDBD-4CB4-4364-BC52-0A436B6DC9D8}" type="datetimeFigureOut">
              <a:rPr lang="es-MX" smtClean="0"/>
              <a:t>19/01/2022</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197605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831EDBD-4CB4-4364-BC52-0A436B6DC9D8}" type="datetimeFigureOut">
              <a:rPr lang="es-MX" smtClean="0"/>
              <a:t>19/01/2022</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364632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831EDBD-4CB4-4364-BC52-0A436B6DC9D8}" type="datetimeFigureOut">
              <a:rPr lang="es-MX" smtClean="0"/>
              <a:t>19/01/2022</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029774-A998-4236-B59E-3E54717BB092}"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557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831EDBD-4CB4-4364-BC52-0A436B6DC9D8}" type="datetimeFigureOut">
              <a:rPr lang="es-MX" smtClean="0"/>
              <a:t>19/01/2022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2438152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831EDBD-4CB4-4364-BC52-0A436B6DC9D8}" type="datetimeFigureOut">
              <a:rPr lang="es-MX" smtClean="0"/>
              <a:t>19/01/2022</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29774-A998-4236-B59E-3E54717BB092}"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2797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831EDBD-4CB4-4364-BC52-0A436B6DC9D8}" type="datetimeFigureOut">
              <a:rPr lang="es-MX" smtClean="0"/>
              <a:t>19/01/2022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660531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831EDBD-4CB4-4364-BC52-0A436B6DC9D8}" type="datetimeFigureOut">
              <a:rPr lang="es-MX" smtClean="0"/>
              <a:t>19/01/2022</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100110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831EDBD-4CB4-4364-BC52-0A436B6DC9D8}" type="datetimeFigureOut">
              <a:rPr lang="es-MX" smtClean="0"/>
              <a:t>19/01/2022</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872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831EDBD-4CB4-4364-BC52-0A436B6DC9D8}" type="datetimeFigureOut">
              <a:rPr lang="es-MX" smtClean="0"/>
              <a:t>19/01/2022</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344470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831EDBD-4CB4-4364-BC52-0A436B6DC9D8}" type="datetimeFigureOut">
              <a:rPr lang="es-MX" smtClean="0"/>
              <a:t>19/01/2022</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302164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831EDBD-4CB4-4364-BC52-0A436B6DC9D8}" type="datetimeFigureOut">
              <a:rPr lang="es-MX" smtClean="0"/>
              <a:t>19/01/2022</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411211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831EDBD-4CB4-4364-BC52-0A436B6DC9D8}" type="datetimeFigureOut">
              <a:rPr lang="es-MX" smtClean="0"/>
              <a:t>19/01/2022</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63731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831EDBD-4CB4-4364-BC52-0A436B6DC9D8}" type="datetimeFigureOut">
              <a:rPr lang="es-MX" smtClean="0"/>
              <a:t>19/01/2022</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19347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1EDBD-4CB4-4364-BC52-0A436B6DC9D8}" type="datetimeFigureOut">
              <a:rPr lang="es-MX" smtClean="0"/>
              <a:t>19/01/2022</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31430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831EDBD-4CB4-4364-BC52-0A436B6DC9D8}" type="datetimeFigureOut">
              <a:rPr lang="es-MX" smtClean="0"/>
              <a:t>19/01/2022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1716931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831EDBD-4CB4-4364-BC52-0A436B6DC9D8}" type="datetimeFigureOut">
              <a:rPr lang="es-MX" smtClean="0"/>
              <a:t>19/01/2022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29774-A998-4236-B59E-3E54717BB092}" type="slidenum">
              <a:rPr lang="es-MX" smtClean="0"/>
              <a:t>‹Nº›</a:t>
            </a:fld>
            <a:endParaRPr lang="es-MX"/>
          </a:p>
        </p:txBody>
      </p:sp>
    </p:spTree>
    <p:extLst>
      <p:ext uri="{BB962C8B-B14F-4D97-AF65-F5344CB8AC3E}">
        <p14:creationId xmlns:p14="http://schemas.microsoft.com/office/powerpoint/2010/main" val="3688940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831EDBD-4CB4-4364-BC52-0A436B6DC9D8}" type="datetimeFigureOut">
              <a:rPr lang="es-MX" smtClean="0"/>
              <a:t>19/01/2022</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0029774-A998-4236-B59E-3E54717BB092}" type="slidenum">
              <a:rPr lang="es-MX" smtClean="0"/>
              <a:t>‹Nº›</a:t>
            </a:fld>
            <a:endParaRPr lang="es-MX"/>
          </a:p>
        </p:txBody>
      </p:sp>
    </p:spTree>
    <p:extLst>
      <p:ext uri="{BB962C8B-B14F-4D97-AF65-F5344CB8AC3E}">
        <p14:creationId xmlns:p14="http://schemas.microsoft.com/office/powerpoint/2010/main" val="308300595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0EEA80-A9C8-44E0-991A-5E37BE47DAE4}"/>
              </a:ext>
            </a:extLst>
          </p:cNvPr>
          <p:cNvSpPr>
            <a:spLocks noGrp="1"/>
          </p:cNvSpPr>
          <p:nvPr>
            <p:ph type="ctrTitle"/>
          </p:nvPr>
        </p:nvSpPr>
        <p:spPr/>
        <p:txBody>
          <a:bodyPr/>
          <a:lstStyle/>
          <a:p>
            <a:r>
              <a:rPr lang="es-MX" dirty="0"/>
              <a:t>Matemáticas </a:t>
            </a:r>
            <a:r>
              <a:rPr lang="es-MX" dirty="0" err="1"/>
              <a:t>3°A</a:t>
            </a:r>
            <a:endParaRPr lang="es-MX" dirty="0"/>
          </a:p>
        </p:txBody>
      </p:sp>
      <p:sp>
        <p:nvSpPr>
          <p:cNvPr id="3" name="Subtítulo 2">
            <a:extLst>
              <a:ext uri="{FF2B5EF4-FFF2-40B4-BE49-F238E27FC236}">
                <a16:creationId xmlns:a16="http://schemas.microsoft.com/office/drawing/2014/main" id="{E6883367-7451-4433-90B6-C38E39254480}"/>
              </a:ext>
            </a:extLst>
          </p:cNvPr>
          <p:cNvSpPr>
            <a:spLocks noGrp="1"/>
          </p:cNvSpPr>
          <p:nvPr>
            <p:ph type="subTitle" idx="1"/>
          </p:nvPr>
        </p:nvSpPr>
        <p:spPr/>
        <p:txBody>
          <a:bodyPr/>
          <a:lstStyle/>
          <a:p>
            <a:r>
              <a:rPr lang="es-MX" dirty="0"/>
              <a:t>Profa. Brenda Lizbeth Rugerio Cortes.</a:t>
            </a:r>
          </a:p>
        </p:txBody>
      </p:sp>
    </p:spTree>
    <p:extLst>
      <p:ext uri="{BB962C8B-B14F-4D97-AF65-F5344CB8AC3E}">
        <p14:creationId xmlns:p14="http://schemas.microsoft.com/office/powerpoint/2010/main" val="3398106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8283A2-BD86-41E9-B147-2420F05BC952}"/>
              </a:ext>
            </a:extLst>
          </p:cNvPr>
          <p:cNvSpPr>
            <a:spLocks noGrp="1"/>
          </p:cNvSpPr>
          <p:nvPr>
            <p:ph type="ctrTitle"/>
          </p:nvPr>
        </p:nvSpPr>
        <p:spPr>
          <a:xfrm>
            <a:off x="1388076" y="1974979"/>
            <a:ext cx="9144000" cy="2387600"/>
          </a:xfrm>
        </p:spPr>
        <p:txBody>
          <a:bodyPr>
            <a:normAutofit fontScale="90000"/>
          </a:bodyPr>
          <a:lstStyle/>
          <a:p>
            <a:pPr algn="ctr"/>
            <a:r>
              <a:rPr lang="es-MX" u="sng" dirty="0">
                <a:solidFill>
                  <a:srgbClr val="FF0000"/>
                </a:solidFill>
              </a:rPr>
              <a:t>Perímetro y área de figuras geométricas y expresiones algebraicas.</a:t>
            </a:r>
          </a:p>
        </p:txBody>
      </p:sp>
    </p:spTree>
    <p:extLst>
      <p:ext uri="{BB962C8B-B14F-4D97-AF65-F5344CB8AC3E}">
        <p14:creationId xmlns:p14="http://schemas.microsoft.com/office/powerpoint/2010/main" val="204622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10617A-143A-4635-B850-A257845B2C5D}"/>
              </a:ext>
            </a:extLst>
          </p:cNvPr>
          <p:cNvSpPr>
            <a:spLocks noGrp="1"/>
          </p:cNvSpPr>
          <p:nvPr>
            <p:ph type="title"/>
          </p:nvPr>
        </p:nvSpPr>
        <p:spPr>
          <a:xfrm>
            <a:off x="838200" y="141459"/>
            <a:ext cx="10515600" cy="1325563"/>
          </a:xfrm>
        </p:spPr>
        <p:txBody>
          <a:bodyPr/>
          <a:lstStyle/>
          <a:p>
            <a:pPr algn="ctr"/>
            <a:r>
              <a:rPr lang="es-MX" u="sng" dirty="0">
                <a:solidFill>
                  <a:srgbClr val="FF0000"/>
                </a:solidFill>
              </a:rPr>
              <a:t>Martes 18 de enero del 2022</a:t>
            </a:r>
            <a:br>
              <a:rPr lang="es-MX" u="sng" dirty="0">
                <a:solidFill>
                  <a:srgbClr val="FF0000"/>
                </a:solidFill>
              </a:rPr>
            </a:br>
            <a:r>
              <a:rPr lang="es-MX" u="sng" dirty="0">
                <a:solidFill>
                  <a:srgbClr val="FF0000"/>
                </a:solidFill>
              </a:rPr>
              <a:t>Actividad 15</a:t>
            </a:r>
          </a:p>
        </p:txBody>
      </p:sp>
      <p:sp>
        <p:nvSpPr>
          <p:cNvPr id="3" name="Marcador de contenido 2">
            <a:extLst>
              <a:ext uri="{FF2B5EF4-FFF2-40B4-BE49-F238E27FC236}">
                <a16:creationId xmlns:a16="http://schemas.microsoft.com/office/drawing/2014/main" id="{1292320C-E547-4882-889F-A273A7D0E5E2}"/>
              </a:ext>
            </a:extLst>
          </p:cNvPr>
          <p:cNvSpPr>
            <a:spLocks noGrp="1"/>
          </p:cNvSpPr>
          <p:nvPr>
            <p:ph idx="1"/>
          </p:nvPr>
        </p:nvSpPr>
        <p:spPr>
          <a:xfrm>
            <a:off x="518985" y="1467022"/>
            <a:ext cx="10700950" cy="5249519"/>
          </a:xfrm>
        </p:spPr>
        <p:txBody>
          <a:bodyPr>
            <a:normAutofit fontScale="92500"/>
          </a:bodyPr>
          <a:lstStyle/>
          <a:p>
            <a:r>
              <a:rPr lang="es-MX" sz="2800" dirty="0"/>
              <a:t>Analiza las figuras y contesta. Considera que las longitudes de los lados están dadas en centímetros.</a:t>
            </a:r>
          </a:p>
          <a:p>
            <a:r>
              <a:rPr lang="es-MX" sz="2800" dirty="0">
                <a:solidFill>
                  <a:srgbClr val="FF0000"/>
                </a:solidFill>
              </a:rPr>
              <a:t>1. </a:t>
            </a:r>
            <a:r>
              <a:rPr lang="es-MX" sz="2800" dirty="0"/>
              <a:t>Describe el procedimiento que utilizarías para calcular el perímetro de las figuras.</a:t>
            </a:r>
          </a:p>
          <a:p>
            <a:r>
              <a:rPr lang="es-MX" sz="2800" dirty="0">
                <a:solidFill>
                  <a:srgbClr val="FF0000"/>
                </a:solidFill>
              </a:rPr>
              <a:t>2. </a:t>
            </a:r>
            <a:r>
              <a:rPr lang="es-MX" sz="2800" dirty="0"/>
              <a:t>¿Cuántos centímetros mide el perímetro del pentágono?</a:t>
            </a:r>
          </a:p>
          <a:p>
            <a:r>
              <a:rPr lang="es-MX" sz="2800" dirty="0">
                <a:solidFill>
                  <a:srgbClr val="FF0000"/>
                </a:solidFill>
              </a:rPr>
              <a:t>3</a:t>
            </a:r>
            <a:r>
              <a:rPr lang="es-MX" sz="2800" dirty="0"/>
              <a:t>. Escribe una expresión algebraica que permita calcular el perímetro de cada figura</a:t>
            </a:r>
          </a:p>
          <a:p>
            <a:r>
              <a:rPr lang="es-MX" sz="2800" dirty="0">
                <a:solidFill>
                  <a:srgbClr val="FF0000"/>
                </a:solidFill>
              </a:rPr>
              <a:t>4. </a:t>
            </a:r>
            <a:r>
              <a:rPr lang="es-MX" sz="2800" dirty="0"/>
              <a:t>Si </a:t>
            </a:r>
            <a:r>
              <a:rPr lang="es-MX" sz="2800" dirty="0">
                <a:solidFill>
                  <a:schemeClr val="tx1"/>
                </a:solidFill>
              </a:rPr>
              <a:t>y = 2, </a:t>
            </a:r>
            <a:r>
              <a:rPr lang="es-MX" sz="2800" dirty="0"/>
              <a:t>¿cuántos centímetros mide el perímetro del triángulo?</a:t>
            </a:r>
          </a:p>
          <a:p>
            <a:r>
              <a:rPr lang="es-MX" sz="2800" dirty="0">
                <a:solidFill>
                  <a:srgbClr val="FF0000"/>
                </a:solidFill>
              </a:rPr>
              <a:t>5. </a:t>
            </a:r>
            <a:r>
              <a:rPr lang="es-MX" sz="2800" dirty="0"/>
              <a:t>Si z = 2 y w = 3.5, ¿cuánto mide el perímetro del trapecio?</a:t>
            </a:r>
          </a:p>
        </p:txBody>
      </p:sp>
    </p:spTree>
    <p:extLst>
      <p:ext uri="{BB962C8B-B14F-4D97-AF65-F5344CB8AC3E}">
        <p14:creationId xmlns:p14="http://schemas.microsoft.com/office/powerpoint/2010/main" val="2994906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019F15C-3561-4BF1-B8F5-678CCDBD4C79}"/>
              </a:ext>
            </a:extLst>
          </p:cNvPr>
          <p:cNvPicPr>
            <a:picLocks noChangeAspect="1"/>
          </p:cNvPicPr>
          <p:nvPr/>
        </p:nvPicPr>
        <p:blipFill rotWithShape="1">
          <a:blip r:embed="rId2"/>
          <a:srcRect l="28277" t="30982" r="24797" b="12595"/>
          <a:stretch/>
        </p:blipFill>
        <p:spPr>
          <a:xfrm>
            <a:off x="446627" y="161358"/>
            <a:ext cx="7385478" cy="5338531"/>
          </a:xfrm>
          <a:prstGeom prst="rect">
            <a:avLst/>
          </a:prstGeom>
        </p:spPr>
      </p:pic>
      <p:sp>
        <p:nvSpPr>
          <p:cNvPr id="118" name="CuadroTexto 117">
            <a:extLst>
              <a:ext uri="{FF2B5EF4-FFF2-40B4-BE49-F238E27FC236}">
                <a16:creationId xmlns:a16="http://schemas.microsoft.com/office/drawing/2014/main" id="{BC65B9FA-F707-4F13-B243-002FAB3F5796}"/>
              </a:ext>
            </a:extLst>
          </p:cNvPr>
          <p:cNvSpPr txBox="1"/>
          <p:nvPr/>
        </p:nvSpPr>
        <p:spPr>
          <a:xfrm>
            <a:off x="3981795" y="-23308"/>
            <a:ext cx="341760" cy="369332"/>
          </a:xfrm>
          <a:prstGeom prst="rect">
            <a:avLst/>
          </a:prstGeom>
          <a:noFill/>
        </p:spPr>
        <p:txBody>
          <a:bodyPr wrap="none" rtlCol="0">
            <a:spAutoFit/>
          </a:bodyPr>
          <a:lstStyle/>
          <a:p>
            <a:r>
              <a:rPr lang="es-MX" dirty="0">
                <a:solidFill>
                  <a:schemeClr val="bg1"/>
                </a:solidFill>
              </a:rPr>
              <a:t>a</a:t>
            </a:r>
          </a:p>
        </p:txBody>
      </p:sp>
      <p:sp>
        <p:nvSpPr>
          <p:cNvPr id="124" name="CuadroTexto 123">
            <a:extLst>
              <a:ext uri="{FF2B5EF4-FFF2-40B4-BE49-F238E27FC236}">
                <a16:creationId xmlns:a16="http://schemas.microsoft.com/office/drawing/2014/main" id="{08D5F91D-863B-459D-9EAD-B4B9B07FD08B}"/>
              </a:ext>
            </a:extLst>
          </p:cNvPr>
          <p:cNvSpPr txBox="1"/>
          <p:nvPr/>
        </p:nvSpPr>
        <p:spPr>
          <a:xfrm>
            <a:off x="2900409" y="891900"/>
            <a:ext cx="312906" cy="369332"/>
          </a:xfrm>
          <a:prstGeom prst="rect">
            <a:avLst/>
          </a:prstGeom>
          <a:noFill/>
        </p:spPr>
        <p:txBody>
          <a:bodyPr wrap="none" rtlCol="0">
            <a:spAutoFit/>
          </a:bodyPr>
          <a:lstStyle/>
          <a:p>
            <a:r>
              <a:rPr lang="es-MX" dirty="0">
                <a:solidFill>
                  <a:schemeClr val="bg1"/>
                </a:solidFill>
              </a:rPr>
              <a:t>3</a:t>
            </a:r>
          </a:p>
        </p:txBody>
      </p:sp>
      <p:sp>
        <p:nvSpPr>
          <p:cNvPr id="125" name="CuadroTexto 124">
            <a:extLst>
              <a:ext uri="{FF2B5EF4-FFF2-40B4-BE49-F238E27FC236}">
                <a16:creationId xmlns:a16="http://schemas.microsoft.com/office/drawing/2014/main" id="{C41110DE-5CCC-41C4-96DE-F54C565026E4}"/>
              </a:ext>
            </a:extLst>
          </p:cNvPr>
          <p:cNvSpPr txBox="1"/>
          <p:nvPr/>
        </p:nvSpPr>
        <p:spPr>
          <a:xfrm>
            <a:off x="4288875" y="1039682"/>
            <a:ext cx="312906" cy="369332"/>
          </a:xfrm>
          <a:prstGeom prst="rect">
            <a:avLst/>
          </a:prstGeom>
          <a:noFill/>
        </p:spPr>
        <p:txBody>
          <a:bodyPr wrap="none" rtlCol="0">
            <a:spAutoFit/>
          </a:bodyPr>
          <a:lstStyle/>
          <a:p>
            <a:r>
              <a:rPr lang="es-MX" dirty="0">
                <a:solidFill>
                  <a:schemeClr val="bg1"/>
                </a:solidFill>
              </a:rPr>
              <a:t>1</a:t>
            </a:r>
          </a:p>
        </p:txBody>
      </p:sp>
      <p:sp>
        <p:nvSpPr>
          <p:cNvPr id="126" name="CuadroTexto 125">
            <a:extLst>
              <a:ext uri="{FF2B5EF4-FFF2-40B4-BE49-F238E27FC236}">
                <a16:creationId xmlns:a16="http://schemas.microsoft.com/office/drawing/2014/main" id="{4D121EFB-5F24-4E5D-A3A4-A888723F680B}"/>
              </a:ext>
            </a:extLst>
          </p:cNvPr>
          <p:cNvSpPr txBox="1"/>
          <p:nvPr/>
        </p:nvSpPr>
        <p:spPr>
          <a:xfrm>
            <a:off x="4521181" y="1224348"/>
            <a:ext cx="312906" cy="369332"/>
          </a:xfrm>
          <a:prstGeom prst="rect">
            <a:avLst/>
          </a:prstGeom>
          <a:noFill/>
        </p:spPr>
        <p:txBody>
          <a:bodyPr wrap="none" rtlCol="0">
            <a:spAutoFit/>
          </a:bodyPr>
          <a:lstStyle/>
          <a:p>
            <a:r>
              <a:rPr lang="es-MX" dirty="0">
                <a:solidFill>
                  <a:schemeClr val="bg1"/>
                </a:solidFill>
              </a:rPr>
              <a:t>1</a:t>
            </a:r>
          </a:p>
        </p:txBody>
      </p:sp>
      <p:sp>
        <p:nvSpPr>
          <p:cNvPr id="127" name="CuadroTexto 126">
            <a:extLst>
              <a:ext uri="{FF2B5EF4-FFF2-40B4-BE49-F238E27FC236}">
                <a16:creationId xmlns:a16="http://schemas.microsoft.com/office/drawing/2014/main" id="{F3BCDC61-039E-424D-87DD-B28ECF4DD203}"/>
              </a:ext>
            </a:extLst>
          </p:cNvPr>
          <p:cNvSpPr txBox="1"/>
          <p:nvPr/>
        </p:nvSpPr>
        <p:spPr>
          <a:xfrm>
            <a:off x="3202095" y="2321652"/>
            <a:ext cx="2520242" cy="369332"/>
          </a:xfrm>
          <a:prstGeom prst="rect">
            <a:avLst/>
          </a:prstGeom>
          <a:noFill/>
        </p:spPr>
        <p:txBody>
          <a:bodyPr wrap="none" rtlCol="0">
            <a:spAutoFit/>
          </a:bodyPr>
          <a:lstStyle/>
          <a:p>
            <a:r>
              <a:rPr lang="es-MX" dirty="0">
                <a:solidFill>
                  <a:schemeClr val="bg1"/>
                </a:solidFill>
              </a:rPr>
              <a:t>P=</a:t>
            </a:r>
            <a:r>
              <a:rPr lang="es-MX" dirty="0" err="1">
                <a:solidFill>
                  <a:schemeClr val="bg1"/>
                </a:solidFill>
              </a:rPr>
              <a:t>3+a+1+1+1+1+1+a</a:t>
            </a:r>
            <a:endParaRPr lang="es-MX" dirty="0">
              <a:solidFill>
                <a:schemeClr val="bg1"/>
              </a:solidFill>
            </a:endParaRPr>
          </a:p>
        </p:txBody>
      </p:sp>
      <p:sp>
        <p:nvSpPr>
          <p:cNvPr id="128" name="CuadroTexto 127">
            <a:extLst>
              <a:ext uri="{FF2B5EF4-FFF2-40B4-BE49-F238E27FC236}">
                <a16:creationId xmlns:a16="http://schemas.microsoft.com/office/drawing/2014/main" id="{234E04DD-3E76-45E5-80A0-DF336B207111}"/>
              </a:ext>
            </a:extLst>
          </p:cNvPr>
          <p:cNvSpPr txBox="1"/>
          <p:nvPr/>
        </p:nvSpPr>
        <p:spPr>
          <a:xfrm flipH="1">
            <a:off x="3202095" y="2574055"/>
            <a:ext cx="2603958" cy="369332"/>
          </a:xfrm>
          <a:prstGeom prst="rect">
            <a:avLst/>
          </a:prstGeom>
          <a:noFill/>
        </p:spPr>
        <p:txBody>
          <a:bodyPr wrap="square" rtlCol="0">
            <a:spAutoFit/>
          </a:bodyPr>
          <a:lstStyle/>
          <a:p>
            <a:r>
              <a:rPr lang="es-MX" dirty="0">
                <a:solidFill>
                  <a:schemeClr val="bg1"/>
                </a:solidFill>
              </a:rPr>
              <a:t>p= 3+2 a + 5 </a:t>
            </a:r>
          </a:p>
        </p:txBody>
      </p:sp>
      <p:sp>
        <p:nvSpPr>
          <p:cNvPr id="129" name="CuadroTexto 128">
            <a:extLst>
              <a:ext uri="{FF2B5EF4-FFF2-40B4-BE49-F238E27FC236}">
                <a16:creationId xmlns:a16="http://schemas.microsoft.com/office/drawing/2014/main" id="{1D797FA0-6768-4BB0-9002-EDF6C95B5024}"/>
              </a:ext>
            </a:extLst>
          </p:cNvPr>
          <p:cNvSpPr txBox="1"/>
          <p:nvPr/>
        </p:nvSpPr>
        <p:spPr>
          <a:xfrm>
            <a:off x="6570076" y="173750"/>
            <a:ext cx="337341" cy="369332"/>
          </a:xfrm>
          <a:prstGeom prst="rect">
            <a:avLst/>
          </a:prstGeom>
          <a:noFill/>
        </p:spPr>
        <p:txBody>
          <a:bodyPr wrap="square" rtlCol="0">
            <a:spAutoFit/>
          </a:bodyPr>
          <a:lstStyle/>
          <a:p>
            <a:r>
              <a:rPr lang="es-MX" dirty="0">
                <a:solidFill>
                  <a:schemeClr val="bg1"/>
                </a:solidFill>
              </a:rPr>
              <a:t>x</a:t>
            </a:r>
          </a:p>
        </p:txBody>
      </p:sp>
      <p:sp>
        <p:nvSpPr>
          <p:cNvPr id="130" name="CuadroTexto 129">
            <a:extLst>
              <a:ext uri="{FF2B5EF4-FFF2-40B4-BE49-F238E27FC236}">
                <a16:creationId xmlns:a16="http://schemas.microsoft.com/office/drawing/2014/main" id="{BC5A715F-F75E-4D1F-AE5D-B6FAC467A5E6}"/>
              </a:ext>
            </a:extLst>
          </p:cNvPr>
          <p:cNvSpPr txBox="1"/>
          <p:nvPr/>
        </p:nvSpPr>
        <p:spPr>
          <a:xfrm>
            <a:off x="5760334" y="1699916"/>
            <a:ext cx="45719" cy="369332"/>
          </a:xfrm>
          <a:prstGeom prst="rect">
            <a:avLst/>
          </a:prstGeom>
          <a:noFill/>
        </p:spPr>
        <p:txBody>
          <a:bodyPr wrap="square" rtlCol="0">
            <a:spAutoFit/>
          </a:bodyPr>
          <a:lstStyle/>
          <a:p>
            <a:r>
              <a:rPr lang="es-MX" dirty="0">
                <a:solidFill>
                  <a:schemeClr val="bg1"/>
                </a:solidFill>
              </a:rPr>
              <a:t>y</a:t>
            </a:r>
          </a:p>
        </p:txBody>
      </p:sp>
      <p:sp>
        <p:nvSpPr>
          <p:cNvPr id="131" name="CuadroTexto 130">
            <a:extLst>
              <a:ext uri="{FF2B5EF4-FFF2-40B4-BE49-F238E27FC236}">
                <a16:creationId xmlns:a16="http://schemas.microsoft.com/office/drawing/2014/main" id="{819F4EFD-E8B6-483B-98C6-7C3A082B0817}"/>
              </a:ext>
            </a:extLst>
          </p:cNvPr>
          <p:cNvSpPr txBox="1"/>
          <p:nvPr/>
        </p:nvSpPr>
        <p:spPr>
          <a:xfrm>
            <a:off x="5682680" y="2725274"/>
            <a:ext cx="1877534" cy="646331"/>
          </a:xfrm>
          <a:prstGeom prst="rect">
            <a:avLst/>
          </a:prstGeom>
          <a:noFill/>
        </p:spPr>
        <p:txBody>
          <a:bodyPr wrap="square" rtlCol="0">
            <a:spAutoFit/>
          </a:bodyPr>
          <a:lstStyle/>
          <a:p>
            <a:r>
              <a:rPr lang="es-MX" dirty="0">
                <a:solidFill>
                  <a:schemeClr val="bg1"/>
                </a:solidFill>
              </a:rPr>
              <a:t>P=</a:t>
            </a:r>
            <a:r>
              <a:rPr lang="es-MX" dirty="0" err="1">
                <a:solidFill>
                  <a:schemeClr val="bg1"/>
                </a:solidFill>
              </a:rPr>
              <a:t>x+x+y+y</a:t>
            </a:r>
            <a:endParaRPr lang="es-MX" dirty="0">
              <a:solidFill>
                <a:schemeClr val="bg1"/>
              </a:solidFill>
            </a:endParaRPr>
          </a:p>
          <a:p>
            <a:r>
              <a:rPr lang="es-MX" dirty="0">
                <a:solidFill>
                  <a:schemeClr val="bg1"/>
                </a:solidFill>
              </a:rPr>
              <a:t>P=</a:t>
            </a:r>
            <a:r>
              <a:rPr lang="es-MX" dirty="0" err="1">
                <a:solidFill>
                  <a:schemeClr val="bg1"/>
                </a:solidFill>
              </a:rPr>
              <a:t>2x+2y</a:t>
            </a:r>
            <a:endParaRPr lang="es-MX" dirty="0">
              <a:solidFill>
                <a:schemeClr val="bg1"/>
              </a:solidFill>
            </a:endParaRPr>
          </a:p>
        </p:txBody>
      </p:sp>
      <p:sp>
        <p:nvSpPr>
          <p:cNvPr id="2" name="CuadroTexto 1">
            <a:extLst>
              <a:ext uri="{FF2B5EF4-FFF2-40B4-BE49-F238E27FC236}">
                <a16:creationId xmlns:a16="http://schemas.microsoft.com/office/drawing/2014/main" id="{18E3EF00-54E2-4611-8EDC-B956BBA66458}"/>
              </a:ext>
            </a:extLst>
          </p:cNvPr>
          <p:cNvSpPr txBox="1"/>
          <p:nvPr/>
        </p:nvSpPr>
        <p:spPr>
          <a:xfrm>
            <a:off x="639593" y="2090084"/>
            <a:ext cx="2247731" cy="646331"/>
          </a:xfrm>
          <a:prstGeom prst="rect">
            <a:avLst/>
          </a:prstGeom>
          <a:noFill/>
        </p:spPr>
        <p:txBody>
          <a:bodyPr wrap="none" rtlCol="0">
            <a:spAutoFit/>
          </a:bodyPr>
          <a:lstStyle/>
          <a:p>
            <a:r>
              <a:rPr lang="es-MX" dirty="0">
                <a:solidFill>
                  <a:schemeClr val="bg1"/>
                </a:solidFill>
              </a:rPr>
              <a:t>P=5*5 = </a:t>
            </a:r>
            <a:r>
              <a:rPr lang="es-MX" dirty="0" err="1">
                <a:solidFill>
                  <a:schemeClr val="bg1"/>
                </a:solidFill>
              </a:rPr>
              <a:t>25cm</a:t>
            </a:r>
            <a:r>
              <a:rPr lang="es-MX" dirty="0">
                <a:solidFill>
                  <a:schemeClr val="bg1"/>
                </a:solidFill>
              </a:rPr>
              <a:t> </a:t>
            </a:r>
          </a:p>
          <a:p>
            <a:r>
              <a:rPr lang="es-MX" dirty="0">
                <a:solidFill>
                  <a:schemeClr val="bg1"/>
                </a:solidFill>
              </a:rPr>
              <a:t>P= 5+5+5+5+5= 25 </a:t>
            </a:r>
          </a:p>
        </p:txBody>
      </p:sp>
      <p:sp>
        <p:nvSpPr>
          <p:cNvPr id="3" name="CuadroTexto 2">
            <a:extLst>
              <a:ext uri="{FF2B5EF4-FFF2-40B4-BE49-F238E27FC236}">
                <a16:creationId xmlns:a16="http://schemas.microsoft.com/office/drawing/2014/main" id="{104E58AD-FF16-4335-83C9-CA3EF06789A4}"/>
              </a:ext>
            </a:extLst>
          </p:cNvPr>
          <p:cNvSpPr txBox="1"/>
          <p:nvPr/>
        </p:nvSpPr>
        <p:spPr>
          <a:xfrm>
            <a:off x="557526" y="5327254"/>
            <a:ext cx="1571171" cy="646331"/>
          </a:xfrm>
          <a:prstGeom prst="rect">
            <a:avLst/>
          </a:prstGeom>
          <a:noFill/>
        </p:spPr>
        <p:txBody>
          <a:bodyPr wrap="square" rtlCol="0">
            <a:spAutoFit/>
          </a:bodyPr>
          <a:lstStyle/>
          <a:p>
            <a:r>
              <a:rPr lang="es-MX" dirty="0">
                <a:solidFill>
                  <a:schemeClr val="bg1"/>
                </a:solidFill>
              </a:rPr>
              <a:t>P=</a:t>
            </a:r>
            <a:r>
              <a:rPr lang="es-MX" dirty="0" err="1">
                <a:solidFill>
                  <a:schemeClr val="bg1"/>
                </a:solidFill>
              </a:rPr>
              <a:t>y+y+1.5</a:t>
            </a:r>
            <a:endParaRPr lang="es-MX" dirty="0">
              <a:solidFill>
                <a:schemeClr val="bg1"/>
              </a:solidFill>
            </a:endParaRPr>
          </a:p>
          <a:p>
            <a:r>
              <a:rPr lang="es-MX" dirty="0">
                <a:solidFill>
                  <a:schemeClr val="bg1"/>
                </a:solidFill>
              </a:rPr>
              <a:t>P=</a:t>
            </a:r>
            <a:r>
              <a:rPr lang="es-MX" dirty="0" err="1">
                <a:solidFill>
                  <a:schemeClr val="bg1"/>
                </a:solidFill>
              </a:rPr>
              <a:t>2y</a:t>
            </a:r>
            <a:r>
              <a:rPr lang="es-MX" dirty="0">
                <a:solidFill>
                  <a:schemeClr val="bg1"/>
                </a:solidFill>
              </a:rPr>
              <a:t> + 1.5 </a:t>
            </a:r>
          </a:p>
        </p:txBody>
      </p:sp>
      <p:sp>
        <p:nvSpPr>
          <p:cNvPr id="4" name="CuadroTexto 3">
            <a:extLst>
              <a:ext uri="{FF2B5EF4-FFF2-40B4-BE49-F238E27FC236}">
                <a16:creationId xmlns:a16="http://schemas.microsoft.com/office/drawing/2014/main" id="{1CE33CB1-4DEF-45E4-9271-797EE6657174}"/>
              </a:ext>
            </a:extLst>
          </p:cNvPr>
          <p:cNvSpPr txBox="1"/>
          <p:nvPr/>
        </p:nvSpPr>
        <p:spPr>
          <a:xfrm>
            <a:off x="2461629" y="5435829"/>
            <a:ext cx="2267633" cy="646331"/>
          </a:xfrm>
          <a:prstGeom prst="rect">
            <a:avLst/>
          </a:prstGeom>
          <a:noFill/>
        </p:spPr>
        <p:txBody>
          <a:bodyPr wrap="square" rtlCol="0">
            <a:spAutoFit/>
          </a:bodyPr>
          <a:lstStyle/>
          <a:p>
            <a:r>
              <a:rPr lang="es-MX" dirty="0">
                <a:solidFill>
                  <a:schemeClr val="bg1"/>
                </a:solidFill>
              </a:rPr>
              <a:t>P= </a:t>
            </a:r>
            <a:r>
              <a:rPr lang="es-MX" dirty="0" err="1">
                <a:solidFill>
                  <a:schemeClr val="bg1"/>
                </a:solidFill>
              </a:rPr>
              <a:t>4+r+4+4+3+r+m</a:t>
            </a:r>
            <a:endParaRPr lang="es-MX" dirty="0">
              <a:solidFill>
                <a:schemeClr val="bg1"/>
              </a:solidFill>
            </a:endParaRPr>
          </a:p>
          <a:p>
            <a:r>
              <a:rPr lang="es-MX" dirty="0">
                <a:solidFill>
                  <a:schemeClr val="bg1"/>
                </a:solidFill>
              </a:rPr>
              <a:t>P= </a:t>
            </a:r>
            <a:r>
              <a:rPr lang="es-MX" dirty="0" err="1">
                <a:solidFill>
                  <a:schemeClr val="bg1"/>
                </a:solidFill>
              </a:rPr>
              <a:t>15+2r+m</a:t>
            </a:r>
            <a:endParaRPr lang="es-MX" dirty="0">
              <a:solidFill>
                <a:schemeClr val="bg1"/>
              </a:solidFill>
            </a:endParaRPr>
          </a:p>
        </p:txBody>
      </p:sp>
      <p:sp>
        <p:nvSpPr>
          <p:cNvPr id="6" name="CuadroTexto 5">
            <a:extLst>
              <a:ext uri="{FF2B5EF4-FFF2-40B4-BE49-F238E27FC236}">
                <a16:creationId xmlns:a16="http://schemas.microsoft.com/office/drawing/2014/main" id="{DE60BFE4-7180-43AE-A352-67FA6D55D09A}"/>
              </a:ext>
            </a:extLst>
          </p:cNvPr>
          <p:cNvSpPr txBox="1"/>
          <p:nvPr/>
        </p:nvSpPr>
        <p:spPr>
          <a:xfrm>
            <a:off x="5077197" y="5273994"/>
            <a:ext cx="2406972" cy="646331"/>
          </a:xfrm>
          <a:prstGeom prst="rect">
            <a:avLst/>
          </a:prstGeom>
          <a:noFill/>
        </p:spPr>
        <p:txBody>
          <a:bodyPr wrap="square" rtlCol="0">
            <a:spAutoFit/>
          </a:bodyPr>
          <a:lstStyle/>
          <a:p>
            <a:r>
              <a:rPr lang="es-MX" dirty="0">
                <a:solidFill>
                  <a:schemeClr val="bg1"/>
                </a:solidFill>
              </a:rPr>
              <a:t>P= </a:t>
            </a:r>
            <a:r>
              <a:rPr lang="es-MX" dirty="0" err="1">
                <a:solidFill>
                  <a:schemeClr val="bg1"/>
                </a:solidFill>
              </a:rPr>
              <a:t>z+w+2z+z</a:t>
            </a:r>
            <a:endParaRPr lang="es-MX" dirty="0">
              <a:solidFill>
                <a:schemeClr val="bg1"/>
              </a:solidFill>
            </a:endParaRPr>
          </a:p>
          <a:p>
            <a:r>
              <a:rPr lang="es-MX" dirty="0">
                <a:solidFill>
                  <a:schemeClr val="bg1"/>
                </a:solidFill>
              </a:rPr>
              <a:t>P= </a:t>
            </a:r>
            <a:r>
              <a:rPr lang="es-MX" dirty="0" err="1">
                <a:solidFill>
                  <a:schemeClr val="bg1"/>
                </a:solidFill>
              </a:rPr>
              <a:t>4z</a:t>
            </a:r>
            <a:r>
              <a:rPr lang="es-MX" dirty="0">
                <a:solidFill>
                  <a:schemeClr val="bg1"/>
                </a:solidFill>
              </a:rPr>
              <a:t> + w</a:t>
            </a:r>
          </a:p>
        </p:txBody>
      </p:sp>
      <p:sp>
        <p:nvSpPr>
          <p:cNvPr id="8" name="CuadroTexto 7">
            <a:extLst>
              <a:ext uri="{FF2B5EF4-FFF2-40B4-BE49-F238E27FC236}">
                <a16:creationId xmlns:a16="http://schemas.microsoft.com/office/drawing/2014/main" id="{4A2715FA-A0B2-4610-B184-7B6BE8FA9D1E}"/>
              </a:ext>
            </a:extLst>
          </p:cNvPr>
          <p:cNvSpPr txBox="1"/>
          <p:nvPr/>
        </p:nvSpPr>
        <p:spPr>
          <a:xfrm>
            <a:off x="470245" y="5915054"/>
            <a:ext cx="2267633" cy="923330"/>
          </a:xfrm>
          <a:prstGeom prst="rect">
            <a:avLst/>
          </a:prstGeom>
          <a:noFill/>
        </p:spPr>
        <p:txBody>
          <a:bodyPr wrap="square" rtlCol="0">
            <a:spAutoFit/>
          </a:bodyPr>
          <a:lstStyle/>
          <a:p>
            <a:r>
              <a:rPr lang="es-MX" dirty="0">
                <a:solidFill>
                  <a:schemeClr val="bg1"/>
                </a:solidFill>
              </a:rPr>
              <a:t>P= 2(2) +1.5</a:t>
            </a:r>
          </a:p>
          <a:p>
            <a:r>
              <a:rPr lang="es-MX" dirty="0">
                <a:solidFill>
                  <a:schemeClr val="bg1"/>
                </a:solidFill>
              </a:rPr>
              <a:t>p= 4+1.5</a:t>
            </a:r>
          </a:p>
          <a:p>
            <a:r>
              <a:rPr lang="es-MX" dirty="0">
                <a:solidFill>
                  <a:schemeClr val="bg1"/>
                </a:solidFill>
              </a:rPr>
              <a:t>P= 5.5 cm </a:t>
            </a:r>
          </a:p>
        </p:txBody>
      </p:sp>
      <p:sp>
        <p:nvSpPr>
          <p:cNvPr id="11" name="CuadroTexto 10">
            <a:extLst>
              <a:ext uri="{FF2B5EF4-FFF2-40B4-BE49-F238E27FC236}">
                <a16:creationId xmlns:a16="http://schemas.microsoft.com/office/drawing/2014/main" id="{CFDFEC92-8791-44C4-8DD5-8B1E21A0259A}"/>
              </a:ext>
            </a:extLst>
          </p:cNvPr>
          <p:cNvSpPr txBox="1"/>
          <p:nvPr/>
        </p:nvSpPr>
        <p:spPr>
          <a:xfrm>
            <a:off x="5113190" y="5871324"/>
            <a:ext cx="2747978" cy="923330"/>
          </a:xfrm>
          <a:prstGeom prst="rect">
            <a:avLst/>
          </a:prstGeom>
          <a:noFill/>
        </p:spPr>
        <p:txBody>
          <a:bodyPr wrap="square" rtlCol="0">
            <a:spAutoFit/>
          </a:bodyPr>
          <a:lstStyle/>
          <a:p>
            <a:r>
              <a:rPr lang="es-MX" dirty="0">
                <a:solidFill>
                  <a:schemeClr val="bg1"/>
                </a:solidFill>
              </a:rPr>
              <a:t>P= 4(2) + 3.5</a:t>
            </a:r>
          </a:p>
          <a:p>
            <a:r>
              <a:rPr lang="es-MX" dirty="0">
                <a:solidFill>
                  <a:schemeClr val="bg1"/>
                </a:solidFill>
              </a:rPr>
              <a:t>P=8+3.5</a:t>
            </a:r>
          </a:p>
          <a:p>
            <a:r>
              <a:rPr lang="es-MX" dirty="0">
                <a:solidFill>
                  <a:schemeClr val="bg1"/>
                </a:solidFill>
              </a:rPr>
              <a:t>P=</a:t>
            </a:r>
            <a:r>
              <a:rPr lang="es-MX" dirty="0" err="1">
                <a:solidFill>
                  <a:schemeClr val="bg1"/>
                </a:solidFill>
              </a:rPr>
              <a:t>11.5cm</a:t>
            </a:r>
            <a:endParaRPr lang="es-MX" dirty="0">
              <a:solidFill>
                <a:schemeClr val="bg1"/>
              </a:solidFill>
            </a:endParaRPr>
          </a:p>
        </p:txBody>
      </p:sp>
      <p:sp>
        <p:nvSpPr>
          <p:cNvPr id="13" name="Rectángulo 12">
            <a:extLst>
              <a:ext uri="{FF2B5EF4-FFF2-40B4-BE49-F238E27FC236}">
                <a16:creationId xmlns:a16="http://schemas.microsoft.com/office/drawing/2014/main" id="{90BD1928-CE86-4CA3-8BAD-6472AFFABCD6}"/>
              </a:ext>
            </a:extLst>
          </p:cNvPr>
          <p:cNvSpPr/>
          <p:nvPr/>
        </p:nvSpPr>
        <p:spPr>
          <a:xfrm>
            <a:off x="743944" y="786465"/>
            <a:ext cx="1535998" cy="707886"/>
          </a:xfrm>
          <a:prstGeom prst="rect">
            <a:avLst/>
          </a:prstGeom>
          <a:noFill/>
        </p:spPr>
        <p:txBody>
          <a:bodyPr wrap="square" lIns="91440" tIns="45720" rIns="91440" bIns="45720">
            <a:spAutoFit/>
          </a:bodyPr>
          <a:lstStyle/>
          <a:p>
            <a:pPr algn="ctr"/>
            <a:r>
              <a:rPr lang="es-ES" sz="4000" b="1" cap="none" spc="0" dirty="0">
                <a:ln w="9525">
                  <a:solidFill>
                    <a:schemeClr val="bg1"/>
                  </a:solidFill>
                  <a:prstDash val="solid"/>
                </a:ln>
                <a:solidFill>
                  <a:schemeClr val="bg1"/>
                </a:solidFill>
                <a:effectLst>
                  <a:outerShdw blurRad="12700" dist="38100" dir="2700000" algn="tl" rotWithShape="0">
                    <a:schemeClr val="accent5">
                      <a:lumMod val="60000"/>
                      <a:lumOff val="40000"/>
                    </a:schemeClr>
                  </a:outerShdw>
                </a:effectLst>
              </a:rPr>
              <a:t>Fig. 1</a:t>
            </a:r>
          </a:p>
        </p:txBody>
      </p:sp>
      <p:sp>
        <p:nvSpPr>
          <p:cNvPr id="27" name="Rectángulo 26">
            <a:extLst>
              <a:ext uri="{FF2B5EF4-FFF2-40B4-BE49-F238E27FC236}">
                <a16:creationId xmlns:a16="http://schemas.microsoft.com/office/drawing/2014/main" id="{E0AFAD11-8922-4541-AE0E-2D85593418B1}"/>
              </a:ext>
            </a:extLst>
          </p:cNvPr>
          <p:cNvSpPr/>
          <p:nvPr/>
        </p:nvSpPr>
        <p:spPr>
          <a:xfrm>
            <a:off x="3054563" y="847690"/>
            <a:ext cx="1535998" cy="707886"/>
          </a:xfrm>
          <a:prstGeom prst="rect">
            <a:avLst/>
          </a:prstGeom>
          <a:noFill/>
        </p:spPr>
        <p:txBody>
          <a:bodyPr wrap="square" lIns="91440" tIns="45720" rIns="91440" bIns="45720">
            <a:spAutoFit/>
          </a:bodyPr>
          <a:lstStyle/>
          <a:p>
            <a:pPr algn="ctr"/>
            <a:r>
              <a:rPr lang="es-ES" sz="4000" b="1" cap="none" spc="0" dirty="0">
                <a:ln w="9525">
                  <a:solidFill>
                    <a:schemeClr val="bg1"/>
                  </a:solidFill>
                  <a:prstDash val="solid"/>
                </a:ln>
                <a:solidFill>
                  <a:schemeClr val="bg1"/>
                </a:solidFill>
                <a:effectLst>
                  <a:outerShdw blurRad="12700" dist="38100" dir="2700000" algn="tl" rotWithShape="0">
                    <a:schemeClr val="accent5">
                      <a:lumMod val="60000"/>
                      <a:lumOff val="40000"/>
                    </a:schemeClr>
                  </a:outerShdw>
                </a:effectLst>
              </a:rPr>
              <a:t>Fig. 2</a:t>
            </a:r>
          </a:p>
        </p:txBody>
      </p:sp>
      <p:sp>
        <p:nvSpPr>
          <p:cNvPr id="28" name="Rectángulo 27">
            <a:extLst>
              <a:ext uri="{FF2B5EF4-FFF2-40B4-BE49-F238E27FC236}">
                <a16:creationId xmlns:a16="http://schemas.microsoft.com/office/drawing/2014/main" id="{32354C73-0A69-4FDF-AD7D-97416B3BA3A7}"/>
              </a:ext>
            </a:extLst>
          </p:cNvPr>
          <p:cNvSpPr/>
          <p:nvPr/>
        </p:nvSpPr>
        <p:spPr>
          <a:xfrm>
            <a:off x="5521486" y="722623"/>
            <a:ext cx="1535998" cy="707886"/>
          </a:xfrm>
          <a:prstGeom prst="rect">
            <a:avLst/>
          </a:prstGeom>
          <a:noFill/>
        </p:spPr>
        <p:txBody>
          <a:bodyPr wrap="square" lIns="91440" tIns="45720" rIns="91440" bIns="45720">
            <a:spAutoFit/>
          </a:bodyPr>
          <a:lstStyle/>
          <a:p>
            <a:pPr algn="ctr"/>
            <a:r>
              <a:rPr lang="es-ES" sz="4000" b="1" cap="none" spc="0" dirty="0" err="1">
                <a:ln w="9525">
                  <a:solidFill>
                    <a:schemeClr val="bg1"/>
                  </a:solidFill>
                  <a:prstDash val="solid"/>
                </a:ln>
                <a:solidFill>
                  <a:schemeClr val="bg1"/>
                </a:solidFill>
                <a:effectLst>
                  <a:outerShdw blurRad="12700" dist="38100" dir="2700000" algn="tl" rotWithShape="0">
                    <a:schemeClr val="accent5">
                      <a:lumMod val="60000"/>
                      <a:lumOff val="40000"/>
                    </a:schemeClr>
                  </a:outerShdw>
                </a:effectLst>
              </a:rPr>
              <a:t>Fig.3</a:t>
            </a:r>
            <a:endParaRPr lang="es-ES" sz="4000" b="1" cap="none" spc="0" dirty="0">
              <a:ln w="9525">
                <a:solidFill>
                  <a:schemeClr val="bg1"/>
                </a:solidFill>
                <a:prstDash val="solid"/>
              </a:ln>
              <a:solidFill>
                <a:schemeClr val="bg1"/>
              </a:solidFill>
              <a:effectLst>
                <a:outerShdw blurRad="12700" dist="38100" dir="2700000" algn="tl" rotWithShape="0">
                  <a:schemeClr val="accent5">
                    <a:lumMod val="60000"/>
                    <a:lumOff val="40000"/>
                  </a:schemeClr>
                </a:outerShdw>
              </a:effectLst>
            </a:endParaRPr>
          </a:p>
        </p:txBody>
      </p:sp>
      <p:sp>
        <p:nvSpPr>
          <p:cNvPr id="29" name="Rectángulo 28">
            <a:extLst>
              <a:ext uri="{FF2B5EF4-FFF2-40B4-BE49-F238E27FC236}">
                <a16:creationId xmlns:a16="http://schemas.microsoft.com/office/drawing/2014/main" id="{C12174BB-0670-44BA-BC08-B347356FD725}"/>
              </a:ext>
            </a:extLst>
          </p:cNvPr>
          <p:cNvSpPr/>
          <p:nvPr/>
        </p:nvSpPr>
        <p:spPr>
          <a:xfrm>
            <a:off x="408906" y="4204203"/>
            <a:ext cx="1535998" cy="707886"/>
          </a:xfrm>
          <a:prstGeom prst="rect">
            <a:avLst/>
          </a:prstGeom>
          <a:noFill/>
        </p:spPr>
        <p:txBody>
          <a:bodyPr wrap="square" lIns="91440" tIns="45720" rIns="91440" bIns="45720">
            <a:spAutoFit/>
          </a:bodyPr>
          <a:lstStyle/>
          <a:p>
            <a:pPr algn="ctr"/>
            <a:r>
              <a:rPr lang="es-ES" sz="4000" b="1" cap="none" spc="0" dirty="0">
                <a:ln w="9525">
                  <a:solidFill>
                    <a:schemeClr val="bg1"/>
                  </a:solidFill>
                  <a:prstDash val="solid"/>
                </a:ln>
                <a:solidFill>
                  <a:schemeClr val="bg1"/>
                </a:solidFill>
                <a:effectLst>
                  <a:outerShdw blurRad="12700" dist="38100" dir="2700000" algn="tl" rotWithShape="0">
                    <a:schemeClr val="accent5">
                      <a:lumMod val="60000"/>
                      <a:lumOff val="40000"/>
                    </a:schemeClr>
                  </a:outerShdw>
                </a:effectLst>
              </a:rPr>
              <a:t>Fig. 4</a:t>
            </a:r>
          </a:p>
        </p:txBody>
      </p:sp>
      <p:sp>
        <p:nvSpPr>
          <p:cNvPr id="30" name="Rectángulo 29">
            <a:extLst>
              <a:ext uri="{FF2B5EF4-FFF2-40B4-BE49-F238E27FC236}">
                <a16:creationId xmlns:a16="http://schemas.microsoft.com/office/drawing/2014/main" id="{A26E5724-A009-4124-81A3-5D2A8A634698}"/>
              </a:ext>
            </a:extLst>
          </p:cNvPr>
          <p:cNvSpPr/>
          <p:nvPr/>
        </p:nvSpPr>
        <p:spPr>
          <a:xfrm>
            <a:off x="2461629" y="4121326"/>
            <a:ext cx="1535998" cy="707886"/>
          </a:xfrm>
          <a:prstGeom prst="rect">
            <a:avLst/>
          </a:prstGeom>
          <a:noFill/>
        </p:spPr>
        <p:txBody>
          <a:bodyPr wrap="square" lIns="91440" tIns="45720" rIns="91440" bIns="45720">
            <a:spAutoFit/>
          </a:bodyPr>
          <a:lstStyle/>
          <a:p>
            <a:pPr algn="ctr"/>
            <a:r>
              <a:rPr lang="es-ES" sz="4000" b="1" cap="none" spc="0" dirty="0">
                <a:ln w="9525">
                  <a:solidFill>
                    <a:schemeClr val="bg1"/>
                  </a:solidFill>
                  <a:prstDash val="solid"/>
                </a:ln>
                <a:solidFill>
                  <a:schemeClr val="bg1"/>
                </a:solidFill>
                <a:effectLst>
                  <a:outerShdw blurRad="12700" dist="38100" dir="2700000" algn="tl" rotWithShape="0">
                    <a:schemeClr val="accent5">
                      <a:lumMod val="60000"/>
                      <a:lumOff val="40000"/>
                    </a:schemeClr>
                  </a:outerShdw>
                </a:effectLst>
              </a:rPr>
              <a:t>Fig. 4</a:t>
            </a:r>
          </a:p>
        </p:txBody>
      </p:sp>
      <p:sp>
        <p:nvSpPr>
          <p:cNvPr id="31" name="Rectángulo 30">
            <a:extLst>
              <a:ext uri="{FF2B5EF4-FFF2-40B4-BE49-F238E27FC236}">
                <a16:creationId xmlns:a16="http://schemas.microsoft.com/office/drawing/2014/main" id="{6F58EF56-1AAC-4F1A-9C6C-3463BDBEDECD}"/>
              </a:ext>
            </a:extLst>
          </p:cNvPr>
          <p:cNvSpPr/>
          <p:nvPr/>
        </p:nvSpPr>
        <p:spPr>
          <a:xfrm>
            <a:off x="4822867" y="4017232"/>
            <a:ext cx="1535998" cy="707886"/>
          </a:xfrm>
          <a:prstGeom prst="rect">
            <a:avLst/>
          </a:prstGeom>
          <a:noFill/>
        </p:spPr>
        <p:txBody>
          <a:bodyPr wrap="square" lIns="91440" tIns="45720" rIns="91440" bIns="45720">
            <a:spAutoFit/>
          </a:bodyPr>
          <a:lstStyle/>
          <a:p>
            <a:pPr algn="ctr"/>
            <a:r>
              <a:rPr lang="es-ES" sz="4000" b="1" cap="none" spc="0" dirty="0">
                <a:ln w="9525">
                  <a:solidFill>
                    <a:schemeClr val="bg1"/>
                  </a:solidFill>
                  <a:prstDash val="solid"/>
                </a:ln>
                <a:solidFill>
                  <a:schemeClr val="bg1"/>
                </a:solidFill>
                <a:effectLst>
                  <a:outerShdw blurRad="12700" dist="38100" dir="2700000" algn="tl" rotWithShape="0">
                    <a:schemeClr val="accent5">
                      <a:lumMod val="60000"/>
                      <a:lumOff val="40000"/>
                    </a:schemeClr>
                  </a:outerShdw>
                </a:effectLst>
              </a:rPr>
              <a:t>Fig. 5</a:t>
            </a:r>
          </a:p>
        </p:txBody>
      </p:sp>
      <p:sp>
        <p:nvSpPr>
          <p:cNvPr id="33" name="Marcador de contenido 2">
            <a:extLst>
              <a:ext uri="{FF2B5EF4-FFF2-40B4-BE49-F238E27FC236}">
                <a16:creationId xmlns:a16="http://schemas.microsoft.com/office/drawing/2014/main" id="{3DEFF6CA-D3B7-421E-84DA-6DF14982E9D2}"/>
              </a:ext>
            </a:extLst>
          </p:cNvPr>
          <p:cNvSpPr txBox="1">
            <a:spLocks/>
          </p:cNvSpPr>
          <p:nvPr/>
        </p:nvSpPr>
        <p:spPr>
          <a:xfrm>
            <a:off x="7938700" y="721806"/>
            <a:ext cx="3967959" cy="5249519"/>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r>
              <a:rPr lang="es-MX" sz="4000" b="1" dirty="0"/>
              <a:t>Nota:</a:t>
            </a:r>
          </a:p>
          <a:p>
            <a:pPr algn="just"/>
            <a:r>
              <a:rPr lang="es-MX" sz="2800" dirty="0"/>
              <a:t>Debes de copiar las figuras en tu libreta recuerda que van coloreadas, las fórmulas que se encuentran debajo de cada figura, es la respuesta de cada pregunta de la actividad 15, en la siguiente página se encuentran todas las respuestas de las preguntas.</a:t>
            </a:r>
          </a:p>
        </p:txBody>
      </p:sp>
    </p:spTree>
    <p:extLst>
      <p:ext uri="{BB962C8B-B14F-4D97-AF65-F5344CB8AC3E}">
        <p14:creationId xmlns:p14="http://schemas.microsoft.com/office/powerpoint/2010/main" val="339801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CDA4CE-A8FE-4CE0-8C5D-4DDD230E95F8}"/>
              </a:ext>
            </a:extLst>
          </p:cNvPr>
          <p:cNvSpPr>
            <a:spLocks noGrp="1"/>
          </p:cNvSpPr>
          <p:nvPr>
            <p:ph type="title"/>
          </p:nvPr>
        </p:nvSpPr>
        <p:spPr>
          <a:xfrm>
            <a:off x="2296363" y="173425"/>
            <a:ext cx="8911687" cy="1280890"/>
          </a:xfrm>
        </p:spPr>
        <p:txBody>
          <a:bodyPr>
            <a:normAutofit fontScale="90000"/>
          </a:bodyPr>
          <a:lstStyle/>
          <a:p>
            <a:pPr algn="ctr"/>
            <a:r>
              <a:rPr lang="es-MX" u="sng" dirty="0">
                <a:solidFill>
                  <a:srgbClr val="FF0000"/>
                </a:solidFill>
              </a:rPr>
              <a:t>Miércoles 19 de enero del 2022</a:t>
            </a:r>
            <a:br>
              <a:rPr lang="es-MX" u="sng" dirty="0">
                <a:solidFill>
                  <a:srgbClr val="FF0000"/>
                </a:solidFill>
              </a:rPr>
            </a:br>
            <a:r>
              <a:rPr lang="es-MX" u="sng" dirty="0">
                <a:solidFill>
                  <a:srgbClr val="FF0000"/>
                </a:solidFill>
              </a:rPr>
              <a:t>Respuestas De Las Preguntas De La Actividad 15.</a:t>
            </a:r>
          </a:p>
        </p:txBody>
      </p:sp>
      <p:sp>
        <p:nvSpPr>
          <p:cNvPr id="3" name="Marcador de contenido 2">
            <a:extLst>
              <a:ext uri="{FF2B5EF4-FFF2-40B4-BE49-F238E27FC236}">
                <a16:creationId xmlns:a16="http://schemas.microsoft.com/office/drawing/2014/main" id="{20CDBCCE-FCCD-49B6-A02A-AF166660B617}"/>
              </a:ext>
            </a:extLst>
          </p:cNvPr>
          <p:cNvSpPr>
            <a:spLocks noGrp="1"/>
          </p:cNvSpPr>
          <p:nvPr>
            <p:ph idx="1"/>
          </p:nvPr>
        </p:nvSpPr>
        <p:spPr>
          <a:xfrm>
            <a:off x="6137339" y="1991326"/>
            <a:ext cx="6118654" cy="4409474"/>
          </a:xfrm>
        </p:spPr>
        <p:txBody>
          <a:bodyPr>
            <a:normAutofit/>
          </a:bodyPr>
          <a:lstStyle/>
          <a:p>
            <a:pPr marL="0" indent="0">
              <a:buNone/>
            </a:pPr>
            <a:r>
              <a:rPr lang="es-MX" dirty="0">
                <a:solidFill>
                  <a:srgbClr val="FFC000"/>
                </a:solidFill>
              </a:rPr>
              <a:t>Figura 5:</a:t>
            </a:r>
          </a:p>
          <a:p>
            <a:endParaRPr lang="es-MX" dirty="0"/>
          </a:p>
          <a:p>
            <a:pPr marL="0" indent="0">
              <a:buNone/>
            </a:pPr>
            <a:r>
              <a:rPr lang="es-MX" dirty="0">
                <a:solidFill>
                  <a:srgbClr val="00FF00"/>
                </a:solidFill>
              </a:rPr>
              <a:t>Figura 6:</a:t>
            </a:r>
          </a:p>
          <a:p>
            <a:pPr marL="0" indent="0">
              <a:buNone/>
            </a:pPr>
            <a:endParaRPr lang="es-MX" dirty="0"/>
          </a:p>
          <a:p>
            <a:pPr marL="0" indent="0">
              <a:buNone/>
            </a:pPr>
            <a:r>
              <a:rPr lang="es-MX" dirty="0">
                <a:solidFill>
                  <a:srgbClr val="FF0000"/>
                </a:solidFill>
              </a:rPr>
              <a:t>4.</a:t>
            </a:r>
          </a:p>
          <a:p>
            <a:pPr marL="0" indent="0">
              <a:buNone/>
            </a:pPr>
            <a:endParaRPr lang="es-MX" dirty="0"/>
          </a:p>
          <a:p>
            <a:pPr marL="0" indent="0">
              <a:buNone/>
            </a:pPr>
            <a:r>
              <a:rPr lang="es-MX" dirty="0">
                <a:solidFill>
                  <a:srgbClr val="FF0000"/>
                </a:solidFill>
              </a:rPr>
              <a:t>5.  </a:t>
            </a:r>
          </a:p>
        </p:txBody>
      </p:sp>
      <p:sp>
        <p:nvSpPr>
          <p:cNvPr id="4" name="CuadroTexto 3">
            <a:extLst>
              <a:ext uri="{FF2B5EF4-FFF2-40B4-BE49-F238E27FC236}">
                <a16:creationId xmlns:a16="http://schemas.microsoft.com/office/drawing/2014/main" id="{C041E9DC-3E99-4661-9418-4BD6349D811E}"/>
              </a:ext>
            </a:extLst>
          </p:cNvPr>
          <p:cNvSpPr txBox="1"/>
          <p:nvPr/>
        </p:nvSpPr>
        <p:spPr>
          <a:xfrm>
            <a:off x="2524817" y="3105834"/>
            <a:ext cx="1973617" cy="646331"/>
          </a:xfrm>
          <a:prstGeom prst="rect">
            <a:avLst/>
          </a:prstGeom>
          <a:noFill/>
        </p:spPr>
        <p:txBody>
          <a:bodyPr wrap="none" rtlCol="0">
            <a:spAutoFit/>
          </a:bodyPr>
          <a:lstStyle/>
          <a:p>
            <a:r>
              <a:rPr lang="es-MX" dirty="0">
                <a:solidFill>
                  <a:srgbClr val="00B0F0"/>
                </a:solidFill>
              </a:rPr>
              <a:t>P=5*5 = </a:t>
            </a:r>
            <a:r>
              <a:rPr lang="es-MX" dirty="0" err="1">
                <a:solidFill>
                  <a:srgbClr val="00B0F0"/>
                </a:solidFill>
              </a:rPr>
              <a:t>25cm</a:t>
            </a:r>
            <a:r>
              <a:rPr lang="es-MX" dirty="0">
                <a:solidFill>
                  <a:srgbClr val="00B0F0"/>
                </a:solidFill>
              </a:rPr>
              <a:t> </a:t>
            </a:r>
          </a:p>
          <a:p>
            <a:r>
              <a:rPr lang="es-MX" dirty="0">
                <a:solidFill>
                  <a:srgbClr val="00B0F0"/>
                </a:solidFill>
              </a:rPr>
              <a:t>P= 5+5+5+5+5= 25 </a:t>
            </a:r>
          </a:p>
        </p:txBody>
      </p:sp>
      <p:sp>
        <p:nvSpPr>
          <p:cNvPr id="5" name="CuadroTexto 4">
            <a:extLst>
              <a:ext uri="{FF2B5EF4-FFF2-40B4-BE49-F238E27FC236}">
                <a16:creationId xmlns:a16="http://schemas.microsoft.com/office/drawing/2014/main" id="{190EE0AE-F833-44CD-B922-A790CC2DFAC6}"/>
              </a:ext>
            </a:extLst>
          </p:cNvPr>
          <p:cNvSpPr txBox="1"/>
          <p:nvPr/>
        </p:nvSpPr>
        <p:spPr>
          <a:xfrm>
            <a:off x="2004608" y="4018892"/>
            <a:ext cx="2938095" cy="646331"/>
          </a:xfrm>
          <a:prstGeom prst="rect">
            <a:avLst/>
          </a:prstGeom>
          <a:noFill/>
        </p:spPr>
        <p:txBody>
          <a:bodyPr wrap="square" rtlCol="0">
            <a:spAutoFit/>
          </a:bodyPr>
          <a:lstStyle/>
          <a:p>
            <a:r>
              <a:rPr lang="es-MX" dirty="0">
                <a:solidFill>
                  <a:srgbClr val="92D050"/>
                </a:solidFill>
              </a:rPr>
              <a:t>P=</a:t>
            </a:r>
            <a:r>
              <a:rPr lang="es-MX" dirty="0" err="1">
                <a:solidFill>
                  <a:srgbClr val="92D050"/>
                </a:solidFill>
              </a:rPr>
              <a:t>3+a+1+1+1+1+1+a</a:t>
            </a:r>
            <a:endParaRPr lang="es-MX" dirty="0">
              <a:solidFill>
                <a:srgbClr val="92D050"/>
              </a:solidFill>
            </a:endParaRPr>
          </a:p>
          <a:p>
            <a:r>
              <a:rPr lang="es-MX" dirty="0">
                <a:solidFill>
                  <a:srgbClr val="92D050"/>
                </a:solidFill>
              </a:rPr>
              <a:t>p= 3+2 a + 5 </a:t>
            </a:r>
          </a:p>
        </p:txBody>
      </p:sp>
      <p:sp>
        <p:nvSpPr>
          <p:cNvPr id="7" name="CuadroTexto 6">
            <a:extLst>
              <a:ext uri="{FF2B5EF4-FFF2-40B4-BE49-F238E27FC236}">
                <a16:creationId xmlns:a16="http://schemas.microsoft.com/office/drawing/2014/main" id="{C1416727-C4E9-438E-A3F6-7D259975AEF1}"/>
              </a:ext>
            </a:extLst>
          </p:cNvPr>
          <p:cNvSpPr txBox="1"/>
          <p:nvPr/>
        </p:nvSpPr>
        <p:spPr>
          <a:xfrm>
            <a:off x="1960469" y="4960299"/>
            <a:ext cx="1877534" cy="646331"/>
          </a:xfrm>
          <a:prstGeom prst="rect">
            <a:avLst/>
          </a:prstGeom>
          <a:noFill/>
        </p:spPr>
        <p:txBody>
          <a:bodyPr wrap="square" rtlCol="0">
            <a:spAutoFit/>
          </a:bodyPr>
          <a:lstStyle/>
          <a:p>
            <a:r>
              <a:rPr lang="es-MX" dirty="0">
                <a:solidFill>
                  <a:srgbClr val="7030A0"/>
                </a:solidFill>
              </a:rPr>
              <a:t>P=</a:t>
            </a:r>
            <a:r>
              <a:rPr lang="es-MX" dirty="0" err="1">
                <a:solidFill>
                  <a:srgbClr val="7030A0"/>
                </a:solidFill>
              </a:rPr>
              <a:t>x+x+y+y</a:t>
            </a:r>
            <a:endParaRPr lang="es-MX" dirty="0">
              <a:solidFill>
                <a:srgbClr val="7030A0"/>
              </a:solidFill>
            </a:endParaRPr>
          </a:p>
          <a:p>
            <a:r>
              <a:rPr lang="es-MX" dirty="0">
                <a:solidFill>
                  <a:srgbClr val="7030A0"/>
                </a:solidFill>
              </a:rPr>
              <a:t>P=</a:t>
            </a:r>
            <a:r>
              <a:rPr lang="es-MX" dirty="0" err="1">
                <a:solidFill>
                  <a:srgbClr val="7030A0"/>
                </a:solidFill>
              </a:rPr>
              <a:t>2x+2y</a:t>
            </a:r>
            <a:endParaRPr lang="es-MX" dirty="0">
              <a:solidFill>
                <a:srgbClr val="7030A0"/>
              </a:solidFill>
            </a:endParaRPr>
          </a:p>
        </p:txBody>
      </p:sp>
      <p:sp>
        <p:nvSpPr>
          <p:cNvPr id="8" name="CuadroTexto 7">
            <a:extLst>
              <a:ext uri="{FF2B5EF4-FFF2-40B4-BE49-F238E27FC236}">
                <a16:creationId xmlns:a16="http://schemas.microsoft.com/office/drawing/2014/main" id="{76218BAB-3FB4-4FAE-8F0A-0D6A2DCE74B7}"/>
              </a:ext>
            </a:extLst>
          </p:cNvPr>
          <p:cNvSpPr txBox="1"/>
          <p:nvPr/>
        </p:nvSpPr>
        <p:spPr>
          <a:xfrm>
            <a:off x="1945766" y="5846544"/>
            <a:ext cx="2267633" cy="646331"/>
          </a:xfrm>
          <a:prstGeom prst="rect">
            <a:avLst/>
          </a:prstGeom>
          <a:noFill/>
        </p:spPr>
        <p:txBody>
          <a:bodyPr wrap="square" rtlCol="0">
            <a:spAutoFit/>
          </a:bodyPr>
          <a:lstStyle/>
          <a:p>
            <a:r>
              <a:rPr lang="es-MX" dirty="0">
                <a:solidFill>
                  <a:srgbClr val="FF0000"/>
                </a:solidFill>
              </a:rPr>
              <a:t>P= </a:t>
            </a:r>
            <a:r>
              <a:rPr lang="es-MX" dirty="0" err="1">
                <a:solidFill>
                  <a:srgbClr val="FF0000"/>
                </a:solidFill>
              </a:rPr>
              <a:t>4+r+4+4+3+r+m</a:t>
            </a:r>
            <a:endParaRPr lang="es-MX" dirty="0">
              <a:solidFill>
                <a:srgbClr val="FF0000"/>
              </a:solidFill>
            </a:endParaRPr>
          </a:p>
          <a:p>
            <a:r>
              <a:rPr lang="es-MX" dirty="0">
                <a:solidFill>
                  <a:srgbClr val="FF0000"/>
                </a:solidFill>
              </a:rPr>
              <a:t>P= </a:t>
            </a:r>
            <a:r>
              <a:rPr lang="es-MX" dirty="0" err="1">
                <a:solidFill>
                  <a:srgbClr val="FF0000"/>
                </a:solidFill>
              </a:rPr>
              <a:t>15+2r+m</a:t>
            </a:r>
            <a:endParaRPr lang="es-MX" dirty="0">
              <a:solidFill>
                <a:srgbClr val="FF0000"/>
              </a:solidFill>
            </a:endParaRPr>
          </a:p>
        </p:txBody>
      </p:sp>
      <p:sp>
        <p:nvSpPr>
          <p:cNvPr id="9" name="Marcador de contenido 2">
            <a:extLst>
              <a:ext uri="{FF2B5EF4-FFF2-40B4-BE49-F238E27FC236}">
                <a16:creationId xmlns:a16="http://schemas.microsoft.com/office/drawing/2014/main" id="{E96A77BE-108A-4DAB-B13B-EB6C572D8E0E}"/>
              </a:ext>
            </a:extLst>
          </p:cNvPr>
          <p:cNvSpPr txBox="1">
            <a:spLocks/>
          </p:cNvSpPr>
          <p:nvPr/>
        </p:nvSpPr>
        <p:spPr>
          <a:xfrm>
            <a:off x="628131" y="1840133"/>
            <a:ext cx="5657335" cy="472482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dirty="0">
                <a:solidFill>
                  <a:srgbClr val="FF0000"/>
                </a:solidFill>
              </a:rPr>
              <a:t>1. </a:t>
            </a:r>
            <a:r>
              <a:rPr lang="es-MX" sz="2400" dirty="0">
                <a:solidFill>
                  <a:schemeClr val="bg1"/>
                </a:solidFill>
              </a:rPr>
              <a:t>Se hace la suma de todos sus lados.</a:t>
            </a:r>
          </a:p>
          <a:p>
            <a:pPr marL="0" indent="0">
              <a:buNone/>
            </a:pPr>
            <a:r>
              <a:rPr lang="es-MX" dirty="0">
                <a:solidFill>
                  <a:srgbClr val="FF0000"/>
                </a:solidFill>
              </a:rPr>
              <a:t>2.  </a:t>
            </a:r>
            <a:r>
              <a:rPr lang="es-MX" dirty="0">
                <a:solidFill>
                  <a:schemeClr val="bg1"/>
                </a:solidFill>
              </a:rPr>
              <a:t>p= 5* 5= 25 cm</a:t>
            </a:r>
          </a:p>
          <a:p>
            <a:pPr marL="0" indent="0">
              <a:buNone/>
            </a:pPr>
            <a:r>
              <a:rPr lang="es-MX" dirty="0">
                <a:solidFill>
                  <a:srgbClr val="FF0000"/>
                </a:solidFill>
              </a:rPr>
              <a:t>3. </a:t>
            </a:r>
            <a:r>
              <a:rPr lang="es-MX" dirty="0">
                <a:solidFill>
                  <a:srgbClr val="00B0F0"/>
                </a:solidFill>
              </a:rPr>
              <a:t>Figura 1: </a:t>
            </a:r>
          </a:p>
          <a:p>
            <a:pPr marL="0" indent="0">
              <a:buNone/>
            </a:pPr>
            <a:r>
              <a:rPr lang="es-MX" dirty="0"/>
              <a:t>    </a:t>
            </a:r>
          </a:p>
          <a:p>
            <a:pPr marL="0" indent="0">
              <a:buFont typeface="Arial" panose="020B0604020202020204" pitchFamily="34" charset="0"/>
              <a:buNone/>
            </a:pPr>
            <a:r>
              <a:rPr lang="es-MX" sz="2400" dirty="0">
                <a:solidFill>
                  <a:srgbClr val="92D050"/>
                </a:solidFill>
              </a:rPr>
              <a:t>Figura 2</a:t>
            </a:r>
            <a:r>
              <a:rPr lang="es-MX" dirty="0">
                <a:solidFill>
                  <a:srgbClr val="92D050"/>
                </a:solidFill>
              </a:rPr>
              <a:t>:</a:t>
            </a:r>
          </a:p>
          <a:p>
            <a:endParaRPr lang="es-MX" dirty="0"/>
          </a:p>
          <a:p>
            <a:pPr marL="0" indent="0">
              <a:buFont typeface="Arial" panose="020B0604020202020204" pitchFamily="34" charset="0"/>
              <a:buNone/>
            </a:pPr>
            <a:r>
              <a:rPr lang="es-MX" sz="2400" dirty="0">
                <a:solidFill>
                  <a:srgbClr val="7030A0"/>
                </a:solidFill>
              </a:rPr>
              <a:t>Figura 3</a:t>
            </a:r>
            <a:r>
              <a:rPr lang="es-MX" dirty="0">
                <a:solidFill>
                  <a:srgbClr val="7030A0"/>
                </a:solidFill>
              </a:rPr>
              <a:t>:</a:t>
            </a:r>
          </a:p>
          <a:p>
            <a:pPr marL="0" indent="0">
              <a:buFont typeface="Arial" panose="020B0604020202020204" pitchFamily="34" charset="0"/>
              <a:buNone/>
            </a:pPr>
            <a:endParaRPr lang="es-MX" dirty="0"/>
          </a:p>
          <a:p>
            <a:pPr marL="0" indent="0">
              <a:buFont typeface="Arial" panose="020B0604020202020204" pitchFamily="34" charset="0"/>
              <a:buNone/>
            </a:pPr>
            <a:r>
              <a:rPr lang="es-MX" sz="2400" dirty="0">
                <a:solidFill>
                  <a:srgbClr val="FF0000"/>
                </a:solidFill>
              </a:rPr>
              <a:t>Figura 4</a:t>
            </a:r>
            <a:r>
              <a:rPr lang="es-MX" dirty="0">
                <a:solidFill>
                  <a:srgbClr val="FF0000"/>
                </a:solidFill>
              </a:rPr>
              <a:t>:</a:t>
            </a:r>
          </a:p>
          <a:p>
            <a:pPr marL="0" indent="0">
              <a:buFont typeface="Arial" panose="020B0604020202020204" pitchFamily="34" charset="0"/>
              <a:buNone/>
            </a:pPr>
            <a:endParaRPr lang="es-MX" dirty="0"/>
          </a:p>
        </p:txBody>
      </p:sp>
      <p:sp>
        <p:nvSpPr>
          <p:cNvPr id="10" name="CuadroTexto 9">
            <a:extLst>
              <a:ext uri="{FF2B5EF4-FFF2-40B4-BE49-F238E27FC236}">
                <a16:creationId xmlns:a16="http://schemas.microsoft.com/office/drawing/2014/main" id="{C2C286B3-97A1-47E0-8A92-075B758635FD}"/>
              </a:ext>
            </a:extLst>
          </p:cNvPr>
          <p:cNvSpPr txBox="1"/>
          <p:nvPr/>
        </p:nvSpPr>
        <p:spPr>
          <a:xfrm>
            <a:off x="7452948" y="1991326"/>
            <a:ext cx="2267633" cy="646331"/>
          </a:xfrm>
          <a:prstGeom prst="rect">
            <a:avLst/>
          </a:prstGeom>
          <a:noFill/>
        </p:spPr>
        <p:txBody>
          <a:bodyPr wrap="square" rtlCol="0">
            <a:spAutoFit/>
          </a:bodyPr>
          <a:lstStyle/>
          <a:p>
            <a:r>
              <a:rPr lang="es-MX" dirty="0">
                <a:solidFill>
                  <a:srgbClr val="FFC000"/>
                </a:solidFill>
              </a:rPr>
              <a:t>P= </a:t>
            </a:r>
            <a:r>
              <a:rPr lang="es-MX" dirty="0" err="1">
                <a:solidFill>
                  <a:srgbClr val="FFC000"/>
                </a:solidFill>
              </a:rPr>
              <a:t>4+r+4+4+3+r+m</a:t>
            </a:r>
            <a:endParaRPr lang="es-MX" dirty="0">
              <a:solidFill>
                <a:srgbClr val="FFC000"/>
              </a:solidFill>
            </a:endParaRPr>
          </a:p>
          <a:p>
            <a:r>
              <a:rPr lang="es-MX" dirty="0">
                <a:solidFill>
                  <a:srgbClr val="FFC000"/>
                </a:solidFill>
              </a:rPr>
              <a:t>P= </a:t>
            </a:r>
            <a:r>
              <a:rPr lang="es-MX" dirty="0" err="1">
                <a:solidFill>
                  <a:srgbClr val="FFC000"/>
                </a:solidFill>
              </a:rPr>
              <a:t>15+2r+m</a:t>
            </a:r>
            <a:endParaRPr lang="es-MX" dirty="0">
              <a:solidFill>
                <a:srgbClr val="FFC000"/>
              </a:solidFill>
            </a:endParaRPr>
          </a:p>
        </p:txBody>
      </p:sp>
      <p:sp>
        <p:nvSpPr>
          <p:cNvPr id="11" name="CuadroTexto 10">
            <a:extLst>
              <a:ext uri="{FF2B5EF4-FFF2-40B4-BE49-F238E27FC236}">
                <a16:creationId xmlns:a16="http://schemas.microsoft.com/office/drawing/2014/main" id="{356D4E24-DBBC-4298-8D6A-D4F1D3BCEF22}"/>
              </a:ext>
            </a:extLst>
          </p:cNvPr>
          <p:cNvSpPr txBox="1"/>
          <p:nvPr/>
        </p:nvSpPr>
        <p:spPr>
          <a:xfrm>
            <a:off x="7345305" y="2817075"/>
            <a:ext cx="2406972" cy="646331"/>
          </a:xfrm>
          <a:prstGeom prst="rect">
            <a:avLst/>
          </a:prstGeom>
          <a:noFill/>
        </p:spPr>
        <p:txBody>
          <a:bodyPr wrap="square" rtlCol="0">
            <a:spAutoFit/>
          </a:bodyPr>
          <a:lstStyle/>
          <a:p>
            <a:r>
              <a:rPr lang="es-MX" dirty="0">
                <a:solidFill>
                  <a:srgbClr val="00FF00"/>
                </a:solidFill>
              </a:rPr>
              <a:t>P= </a:t>
            </a:r>
            <a:r>
              <a:rPr lang="es-MX" dirty="0" err="1">
                <a:solidFill>
                  <a:srgbClr val="00FF00"/>
                </a:solidFill>
              </a:rPr>
              <a:t>z+w+2z+z</a:t>
            </a:r>
            <a:endParaRPr lang="es-MX" dirty="0">
              <a:solidFill>
                <a:srgbClr val="00FF00"/>
              </a:solidFill>
            </a:endParaRPr>
          </a:p>
          <a:p>
            <a:r>
              <a:rPr lang="es-MX" dirty="0">
                <a:solidFill>
                  <a:srgbClr val="00FF00"/>
                </a:solidFill>
              </a:rPr>
              <a:t>P= </a:t>
            </a:r>
            <a:r>
              <a:rPr lang="es-MX" dirty="0" err="1">
                <a:solidFill>
                  <a:srgbClr val="00FF00"/>
                </a:solidFill>
              </a:rPr>
              <a:t>4z</a:t>
            </a:r>
            <a:r>
              <a:rPr lang="es-MX" dirty="0">
                <a:solidFill>
                  <a:srgbClr val="00FF00"/>
                </a:solidFill>
              </a:rPr>
              <a:t> + w</a:t>
            </a:r>
          </a:p>
        </p:txBody>
      </p:sp>
      <p:sp>
        <p:nvSpPr>
          <p:cNvPr id="12" name="CuadroTexto 11">
            <a:extLst>
              <a:ext uri="{FF2B5EF4-FFF2-40B4-BE49-F238E27FC236}">
                <a16:creationId xmlns:a16="http://schemas.microsoft.com/office/drawing/2014/main" id="{E9850D4F-CD81-4207-85DD-7849F77B0CA5}"/>
              </a:ext>
            </a:extLst>
          </p:cNvPr>
          <p:cNvSpPr txBox="1"/>
          <p:nvPr/>
        </p:nvSpPr>
        <p:spPr>
          <a:xfrm>
            <a:off x="6509912" y="3573214"/>
            <a:ext cx="1886072" cy="923330"/>
          </a:xfrm>
          <a:prstGeom prst="rect">
            <a:avLst/>
          </a:prstGeom>
          <a:noFill/>
        </p:spPr>
        <p:txBody>
          <a:bodyPr wrap="square" rtlCol="0">
            <a:spAutoFit/>
          </a:bodyPr>
          <a:lstStyle/>
          <a:p>
            <a:r>
              <a:rPr lang="es-MX" dirty="0"/>
              <a:t>P= 2</a:t>
            </a:r>
            <a:r>
              <a:rPr lang="es-MX" dirty="0">
                <a:solidFill>
                  <a:srgbClr val="FF0000"/>
                </a:solidFill>
              </a:rPr>
              <a:t>(2) </a:t>
            </a:r>
            <a:r>
              <a:rPr lang="es-MX" dirty="0"/>
              <a:t>+1.5</a:t>
            </a:r>
          </a:p>
          <a:p>
            <a:r>
              <a:rPr lang="es-MX" dirty="0"/>
              <a:t>p= 4+1.5</a:t>
            </a:r>
          </a:p>
          <a:p>
            <a:r>
              <a:rPr lang="es-MX" dirty="0"/>
              <a:t>P= 5.5 cm </a:t>
            </a:r>
          </a:p>
        </p:txBody>
      </p:sp>
      <p:sp>
        <p:nvSpPr>
          <p:cNvPr id="13" name="CuadroTexto 12">
            <a:extLst>
              <a:ext uri="{FF2B5EF4-FFF2-40B4-BE49-F238E27FC236}">
                <a16:creationId xmlns:a16="http://schemas.microsoft.com/office/drawing/2014/main" id="{7AB2ACA2-0ADC-4A83-94BD-7E5FEA4618AB}"/>
              </a:ext>
            </a:extLst>
          </p:cNvPr>
          <p:cNvSpPr txBox="1"/>
          <p:nvPr/>
        </p:nvSpPr>
        <p:spPr>
          <a:xfrm>
            <a:off x="6433593" y="4583203"/>
            <a:ext cx="1886072" cy="923330"/>
          </a:xfrm>
          <a:prstGeom prst="rect">
            <a:avLst/>
          </a:prstGeom>
          <a:noFill/>
        </p:spPr>
        <p:txBody>
          <a:bodyPr wrap="square" rtlCol="0">
            <a:spAutoFit/>
          </a:bodyPr>
          <a:lstStyle/>
          <a:p>
            <a:r>
              <a:rPr lang="es-MX" dirty="0"/>
              <a:t>P= 4</a:t>
            </a:r>
            <a:r>
              <a:rPr lang="es-MX" dirty="0">
                <a:solidFill>
                  <a:srgbClr val="FF0000"/>
                </a:solidFill>
              </a:rPr>
              <a:t>(2) </a:t>
            </a:r>
            <a:r>
              <a:rPr lang="es-MX" dirty="0"/>
              <a:t>+</a:t>
            </a:r>
            <a:r>
              <a:rPr lang="es-MX" dirty="0">
                <a:solidFill>
                  <a:srgbClr val="FF0000"/>
                </a:solidFill>
              </a:rPr>
              <a:t> 3.5</a:t>
            </a:r>
          </a:p>
          <a:p>
            <a:r>
              <a:rPr lang="es-MX" dirty="0"/>
              <a:t>P=8+3.5</a:t>
            </a:r>
          </a:p>
          <a:p>
            <a:r>
              <a:rPr lang="es-MX" dirty="0"/>
              <a:t>P=</a:t>
            </a:r>
            <a:r>
              <a:rPr lang="es-MX" dirty="0" err="1"/>
              <a:t>11.5cm</a:t>
            </a:r>
            <a:endParaRPr lang="es-MX" dirty="0"/>
          </a:p>
        </p:txBody>
      </p:sp>
    </p:spTree>
    <p:extLst>
      <p:ext uri="{BB962C8B-B14F-4D97-AF65-F5344CB8AC3E}">
        <p14:creationId xmlns:p14="http://schemas.microsoft.com/office/powerpoint/2010/main" val="3252783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2344A661-225F-422F-93BB-79548EBD7F34}"/>
              </a:ext>
            </a:extLst>
          </p:cNvPr>
          <p:cNvSpPr>
            <a:spLocks noGrp="1"/>
          </p:cNvSpPr>
          <p:nvPr>
            <p:ph type="title"/>
          </p:nvPr>
        </p:nvSpPr>
        <p:spPr>
          <a:xfrm>
            <a:off x="838200" y="636059"/>
            <a:ext cx="10515600" cy="1325563"/>
          </a:xfrm>
        </p:spPr>
        <p:txBody>
          <a:bodyPr>
            <a:normAutofit/>
          </a:bodyPr>
          <a:lstStyle/>
          <a:p>
            <a:pPr algn="ctr"/>
            <a:r>
              <a:rPr lang="es-MX" sz="4400" u="sng" dirty="0">
                <a:solidFill>
                  <a:srgbClr val="FF0000"/>
                </a:solidFill>
              </a:rPr>
              <a:t>ACTIVIDAD 16</a:t>
            </a:r>
          </a:p>
        </p:txBody>
      </p:sp>
      <p:sp>
        <p:nvSpPr>
          <p:cNvPr id="7" name="Marcador de contenido 6">
            <a:extLst>
              <a:ext uri="{FF2B5EF4-FFF2-40B4-BE49-F238E27FC236}">
                <a16:creationId xmlns:a16="http://schemas.microsoft.com/office/drawing/2014/main" id="{CE95373E-FE0E-48BD-A1E5-7FA1B79894C7}"/>
              </a:ext>
            </a:extLst>
          </p:cNvPr>
          <p:cNvSpPr>
            <a:spLocks noGrp="1"/>
          </p:cNvSpPr>
          <p:nvPr>
            <p:ph idx="1"/>
          </p:nvPr>
        </p:nvSpPr>
        <p:spPr>
          <a:xfrm>
            <a:off x="1334043" y="1630278"/>
            <a:ext cx="9282442" cy="2068511"/>
          </a:xfrm>
        </p:spPr>
        <p:txBody>
          <a:bodyPr>
            <a:normAutofit/>
          </a:bodyPr>
          <a:lstStyle/>
          <a:p>
            <a:pPr algn="just"/>
            <a:r>
              <a:rPr lang="es-MX" sz="2400" dirty="0"/>
              <a:t>Escribe para cada figura dos expresiones algebraicas que representen su perímetro, una con una multiplicación y la otra con una suma. Considera que las longitudes están dadas en centímetros</a:t>
            </a:r>
          </a:p>
        </p:txBody>
      </p:sp>
      <p:pic>
        <p:nvPicPr>
          <p:cNvPr id="10" name="Imagen 9">
            <a:extLst>
              <a:ext uri="{FF2B5EF4-FFF2-40B4-BE49-F238E27FC236}">
                <a16:creationId xmlns:a16="http://schemas.microsoft.com/office/drawing/2014/main" id="{E11F99DF-16D9-444B-9205-067A7D254D9A}"/>
              </a:ext>
            </a:extLst>
          </p:cNvPr>
          <p:cNvPicPr>
            <a:picLocks noChangeAspect="1"/>
          </p:cNvPicPr>
          <p:nvPr/>
        </p:nvPicPr>
        <p:blipFill rotWithShape="1">
          <a:blip r:embed="rId2"/>
          <a:srcRect l="10417" t="26286" r="70278" b="54015"/>
          <a:stretch/>
        </p:blipFill>
        <p:spPr>
          <a:xfrm>
            <a:off x="1729946" y="3595816"/>
            <a:ext cx="8886539" cy="2384854"/>
          </a:xfrm>
          <a:prstGeom prst="rect">
            <a:avLst/>
          </a:prstGeom>
        </p:spPr>
      </p:pic>
    </p:spTree>
    <p:extLst>
      <p:ext uri="{BB962C8B-B14F-4D97-AF65-F5344CB8AC3E}">
        <p14:creationId xmlns:p14="http://schemas.microsoft.com/office/powerpoint/2010/main" val="1690639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ECD2C764-D423-4644-B5B2-BE1BC8B7B2C9}"/>
              </a:ext>
            </a:extLst>
          </p:cNvPr>
          <p:cNvSpPr>
            <a:spLocks noGrp="1"/>
          </p:cNvSpPr>
          <p:nvPr>
            <p:ph type="title"/>
          </p:nvPr>
        </p:nvSpPr>
        <p:spPr>
          <a:xfrm>
            <a:off x="1253066" y="215433"/>
            <a:ext cx="10515600" cy="1325563"/>
          </a:xfrm>
        </p:spPr>
        <p:txBody>
          <a:bodyPr/>
          <a:lstStyle/>
          <a:p>
            <a:pPr algn="ctr"/>
            <a:r>
              <a:rPr lang="es-MX" u="sng" dirty="0">
                <a:solidFill>
                  <a:srgbClr val="FF0000"/>
                </a:solidFill>
              </a:rPr>
              <a:t>Tarea 18. </a:t>
            </a:r>
          </a:p>
        </p:txBody>
      </p:sp>
      <p:pic>
        <p:nvPicPr>
          <p:cNvPr id="6" name="Imagen 5">
            <a:extLst>
              <a:ext uri="{FF2B5EF4-FFF2-40B4-BE49-F238E27FC236}">
                <a16:creationId xmlns:a16="http://schemas.microsoft.com/office/drawing/2014/main" id="{EC1FE6D0-8B1B-4DA0-8B22-272462B0014D}"/>
              </a:ext>
            </a:extLst>
          </p:cNvPr>
          <p:cNvPicPr>
            <a:picLocks noChangeAspect="1"/>
          </p:cNvPicPr>
          <p:nvPr/>
        </p:nvPicPr>
        <p:blipFill rotWithShape="1">
          <a:blip r:embed="rId2"/>
          <a:srcRect l="11250" t="22743" r="70139" b="36688"/>
          <a:stretch/>
        </p:blipFill>
        <p:spPr>
          <a:xfrm>
            <a:off x="2584392" y="2051222"/>
            <a:ext cx="6709462" cy="4806778"/>
          </a:xfrm>
          <a:prstGeom prst="rect">
            <a:avLst/>
          </a:prstGeom>
        </p:spPr>
      </p:pic>
      <p:sp>
        <p:nvSpPr>
          <p:cNvPr id="8" name="CuadroTexto 7">
            <a:extLst>
              <a:ext uri="{FF2B5EF4-FFF2-40B4-BE49-F238E27FC236}">
                <a16:creationId xmlns:a16="http://schemas.microsoft.com/office/drawing/2014/main" id="{7216324B-3BF1-4D8F-B984-BF9AA90C525E}"/>
              </a:ext>
            </a:extLst>
          </p:cNvPr>
          <p:cNvSpPr txBox="1"/>
          <p:nvPr/>
        </p:nvSpPr>
        <p:spPr>
          <a:xfrm>
            <a:off x="1434756" y="1187053"/>
            <a:ext cx="9770533" cy="707886"/>
          </a:xfrm>
          <a:prstGeom prst="rect">
            <a:avLst/>
          </a:prstGeom>
          <a:noFill/>
        </p:spPr>
        <p:txBody>
          <a:bodyPr wrap="square">
            <a:spAutoFit/>
          </a:bodyPr>
          <a:lstStyle/>
          <a:p>
            <a:r>
              <a:rPr lang="es-MX" sz="2000" dirty="0"/>
              <a:t>Identifica en las figuras cómo calcularías el perímetro y subraya las dos expresiones algebraicas distintas que lo representan</a:t>
            </a:r>
          </a:p>
        </p:txBody>
      </p:sp>
    </p:spTree>
    <p:extLst>
      <p:ext uri="{BB962C8B-B14F-4D97-AF65-F5344CB8AC3E}">
        <p14:creationId xmlns:p14="http://schemas.microsoft.com/office/powerpoint/2010/main" val="2718127759"/>
      </p:ext>
    </p:extLst>
  </p:cSld>
  <p:clrMapOvr>
    <a:masterClrMapping/>
  </p:clrMapOvr>
</p:sld>
</file>

<file path=ppt/theme/theme1.xml><?xml version="1.0" encoding="utf-8"?>
<a:theme xmlns:a="http://schemas.openxmlformats.org/drawingml/2006/main" name="Espiral">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244</TotalTime>
  <Words>528</Words>
  <Application>Microsoft Office PowerPoint</Application>
  <PresentationFormat>Panorámica</PresentationFormat>
  <Paragraphs>81</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3</vt:lpstr>
      <vt:lpstr>Espiral</vt:lpstr>
      <vt:lpstr>Matemáticas 3°A</vt:lpstr>
      <vt:lpstr>Perímetro y área de figuras geométricas y expresiones algebraicas.</vt:lpstr>
      <vt:lpstr>Martes 18 de enero del 2022 Actividad 15</vt:lpstr>
      <vt:lpstr>Presentación de PowerPoint</vt:lpstr>
      <vt:lpstr>Miércoles 19 de enero del 2022 Respuestas De Las Preguntas De La Actividad 15.</vt:lpstr>
      <vt:lpstr>ACTIVIDAD 16</vt:lpstr>
      <vt:lpstr>Tarea 18.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Perímetro y área de figuras geométricas y expresiones algebraicas</dc:title>
  <dc:creator>Brenda Lizbeth Rugerio Cortes</dc:creator>
  <cp:lastModifiedBy>Brenda Lizbeth Rugerio Cortes</cp:lastModifiedBy>
  <cp:revision>2</cp:revision>
  <dcterms:created xsi:type="dcterms:W3CDTF">2022-01-18T15:15:37Z</dcterms:created>
  <dcterms:modified xsi:type="dcterms:W3CDTF">2022-01-19T20:13:19Z</dcterms:modified>
</cp:coreProperties>
</file>