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737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53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3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614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4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3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4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2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9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6B3A29-43F9-45B6-8D7B-A39A32F18557}" type="datetimeFigureOut">
              <a:rPr lang="es-MX" smtClean="0"/>
              <a:t>15/02/2022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6D4BB-47A3-4327-B7CC-4DCC2E0A3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 3°A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38C747-0A58-4FEC-8C95-6357CF8FF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Profa. Brenda Lizbeth Rugerio Cortes.</a:t>
            </a:r>
          </a:p>
        </p:txBody>
      </p:sp>
    </p:spTree>
    <p:extLst>
      <p:ext uri="{BB962C8B-B14F-4D97-AF65-F5344CB8AC3E}">
        <p14:creationId xmlns:p14="http://schemas.microsoft.com/office/powerpoint/2010/main" val="381496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38592-E03E-4695-AFD9-0612B333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Martes 25 de enero del 2022</a:t>
            </a:r>
            <a:br>
              <a:rPr lang="es-MX" dirty="0"/>
            </a:br>
            <a:r>
              <a:rPr lang="es-MX" u="sng" dirty="0">
                <a:solidFill>
                  <a:srgbClr val="FF0000"/>
                </a:solidFill>
              </a:rPr>
              <a:t>Área algebraica de una figura con suma y  multiplicación.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95518-FDE5-438D-86AC-79C05289B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21041"/>
            <a:ext cx="10515600" cy="2079110"/>
          </a:xfrm>
        </p:spPr>
        <p:txBody>
          <a:bodyPr>
            <a:normAutofit/>
          </a:bodyPr>
          <a:lstStyle/>
          <a:p>
            <a:r>
              <a:rPr lang="es-MX" dirty="0"/>
              <a:t>El área total de una figura puede representarse como la suma del área de las figuras que la conforman. Observa el rectángulo, su base mide x + 2 y su altura mide y. </a:t>
            </a:r>
          </a:p>
          <a:p>
            <a:r>
              <a:rPr lang="es-MX" dirty="0">
                <a:highlight>
                  <a:srgbClr val="FF00FF"/>
                </a:highlight>
              </a:rPr>
              <a:t>Cálculo de área con fórmula: A = ( x + 2)( y ) (áreas juntas)</a:t>
            </a:r>
          </a:p>
          <a:p>
            <a:r>
              <a:rPr lang="es-MX" dirty="0">
                <a:highlight>
                  <a:srgbClr val="00FF00"/>
                </a:highlight>
              </a:rPr>
              <a:t>Cálculo de área por suma de áreas A = </a:t>
            </a:r>
            <a:r>
              <a:rPr lang="es-MX" dirty="0" err="1">
                <a:highlight>
                  <a:srgbClr val="00FF00"/>
                </a:highlight>
              </a:rPr>
              <a:t>xy</a:t>
            </a:r>
            <a:r>
              <a:rPr lang="es-MX" dirty="0">
                <a:highlight>
                  <a:srgbClr val="00FF00"/>
                </a:highlight>
              </a:rPr>
              <a:t> + </a:t>
            </a:r>
            <a:r>
              <a:rPr lang="es-MX" dirty="0" err="1">
                <a:highlight>
                  <a:srgbClr val="00FF00"/>
                </a:highlight>
              </a:rPr>
              <a:t>2y</a:t>
            </a:r>
            <a:r>
              <a:rPr lang="es-MX" dirty="0">
                <a:highlight>
                  <a:srgbClr val="00FF00"/>
                </a:highlight>
              </a:rPr>
              <a:t>(áreas separadas)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1D244C-BC64-4EC5-BF96-7FF68731A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7386" r="30777" b="33145"/>
          <a:stretch/>
        </p:blipFill>
        <p:spPr>
          <a:xfrm>
            <a:off x="3828288" y="4039672"/>
            <a:ext cx="4535423" cy="25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9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16D01-528A-4EBD-B473-F7DCB6D4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88" y="-69662"/>
            <a:ext cx="9720072" cy="1499616"/>
          </a:xfrm>
        </p:spPr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Solución de la tarea 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F974BE-9776-4848-ADD8-32955B96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9" t="23770" r="70493" b="68656"/>
          <a:stretch/>
        </p:blipFill>
        <p:spPr>
          <a:xfrm>
            <a:off x="832327" y="1071206"/>
            <a:ext cx="3632887" cy="16187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BFD74F-0FD7-4A90-B3B4-117A3226EDDE}"/>
              </a:ext>
            </a:extLst>
          </p:cNvPr>
          <p:cNvSpPr txBox="1"/>
          <p:nvPr/>
        </p:nvSpPr>
        <p:spPr>
          <a:xfrm>
            <a:off x="4471087" y="1162041"/>
            <a:ext cx="720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Recordemos que estas son las piezas de Samuel.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06F92D-FC14-4439-8659-4E107C0EB536}"/>
              </a:ext>
            </a:extLst>
          </p:cNvPr>
          <p:cNvSpPr txBox="1"/>
          <p:nvPr/>
        </p:nvSpPr>
        <p:spPr>
          <a:xfrm>
            <a:off x="4602780" y="1890831"/>
            <a:ext cx="7204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a)</a:t>
            </a:r>
            <a:r>
              <a:rPr lang="es-MX" sz="2400" dirty="0">
                <a:highlight>
                  <a:srgbClr val="00FF00"/>
                </a:highlight>
              </a:rPr>
              <a:t> </a:t>
            </a:r>
            <a:r>
              <a:rPr lang="es-MX" sz="2400" dirty="0" err="1">
                <a:highlight>
                  <a:srgbClr val="00FF00"/>
                </a:highlight>
              </a:rPr>
              <a:t>3xy</a:t>
            </a:r>
            <a:r>
              <a:rPr lang="es-MX" sz="2400" dirty="0">
                <a:highlight>
                  <a:srgbClr val="00FF00"/>
                </a:highlight>
              </a:rPr>
              <a:t> </a:t>
            </a:r>
            <a:r>
              <a:rPr lang="es-MX" sz="2400" dirty="0"/>
              <a:t>+ </a:t>
            </a:r>
            <a:r>
              <a:rPr lang="es-MX" sz="2400" dirty="0">
                <a:highlight>
                  <a:srgbClr val="FF0000"/>
                </a:highlight>
              </a:rPr>
              <a:t>3 x</a:t>
            </a:r>
            <a:r>
              <a:rPr lang="es-MX" sz="2400" dirty="0"/>
              <a:t>          b) ( y + 2)(</a:t>
            </a:r>
            <a:r>
              <a:rPr lang="es-MX" sz="2400" dirty="0" err="1"/>
              <a:t>4x</a:t>
            </a:r>
            <a:r>
              <a:rPr lang="es-MX" sz="2400" dirty="0"/>
              <a:t>)                c) </a:t>
            </a:r>
            <a:r>
              <a:rPr lang="es-MX" sz="2400" dirty="0" err="1">
                <a:highlight>
                  <a:srgbClr val="00FF00"/>
                </a:highlight>
              </a:rPr>
              <a:t>xy</a:t>
            </a:r>
            <a:r>
              <a:rPr lang="es-MX" sz="2400" dirty="0">
                <a:highlight>
                  <a:srgbClr val="00FF00"/>
                </a:highlight>
              </a:rPr>
              <a:t> </a:t>
            </a:r>
            <a:r>
              <a:rPr lang="es-MX" sz="2400" dirty="0"/>
              <a:t>+ </a:t>
            </a:r>
            <a:r>
              <a:rPr lang="es-MX" sz="2400" dirty="0" err="1">
                <a:highlight>
                  <a:srgbClr val="FF0000"/>
                </a:highlight>
              </a:rPr>
              <a:t>4x</a:t>
            </a:r>
            <a:endParaRPr lang="es-MX" sz="2400" dirty="0">
              <a:highlight>
                <a:srgbClr val="FF0000"/>
              </a:highligh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E695E6-40CF-4E25-8289-378F4A8122DD}"/>
              </a:ext>
            </a:extLst>
          </p:cNvPr>
          <p:cNvSpPr/>
          <p:nvPr/>
        </p:nvSpPr>
        <p:spPr>
          <a:xfrm>
            <a:off x="1583607" y="4594526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D29C887-7606-4E3C-8BDF-AE95A212AD43}"/>
              </a:ext>
            </a:extLst>
          </p:cNvPr>
          <p:cNvSpPr/>
          <p:nvPr/>
        </p:nvSpPr>
        <p:spPr>
          <a:xfrm>
            <a:off x="1583607" y="3624521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ED0EB13-3619-43FB-95CD-7F96BF11178B}"/>
              </a:ext>
            </a:extLst>
          </p:cNvPr>
          <p:cNvSpPr/>
          <p:nvPr/>
        </p:nvSpPr>
        <p:spPr>
          <a:xfrm>
            <a:off x="1583606" y="5564531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849FE3-A397-492C-BB9E-81A579A5A323}"/>
              </a:ext>
            </a:extLst>
          </p:cNvPr>
          <p:cNvSpPr txBox="1"/>
          <p:nvPr/>
        </p:nvSpPr>
        <p:spPr>
          <a:xfrm>
            <a:off x="2089556" y="5795872"/>
            <a:ext cx="48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xy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B00D8EE-F5DB-426D-9F87-5A339F77588C}"/>
              </a:ext>
            </a:extLst>
          </p:cNvPr>
          <p:cNvSpPr txBox="1"/>
          <p:nvPr/>
        </p:nvSpPr>
        <p:spPr>
          <a:xfrm>
            <a:off x="2199808" y="494880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xy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988ED64-2062-46BD-BC9C-4003807E03C4}"/>
              </a:ext>
            </a:extLst>
          </p:cNvPr>
          <p:cNvSpPr txBox="1"/>
          <p:nvPr/>
        </p:nvSpPr>
        <p:spPr>
          <a:xfrm>
            <a:off x="2142615" y="388901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 y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0B39863-580A-440C-B1AE-3094D8485883}"/>
              </a:ext>
            </a:extLst>
          </p:cNvPr>
          <p:cNvSpPr/>
          <p:nvPr/>
        </p:nvSpPr>
        <p:spPr>
          <a:xfrm>
            <a:off x="3274538" y="5523379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4A1C52B-BA60-4E5D-9FC9-B3199183325A}"/>
              </a:ext>
            </a:extLst>
          </p:cNvPr>
          <p:cNvSpPr/>
          <p:nvPr/>
        </p:nvSpPr>
        <p:spPr>
          <a:xfrm>
            <a:off x="3274538" y="456083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F4B6D9-2399-4445-8BF9-75CB022095C8}"/>
              </a:ext>
            </a:extLst>
          </p:cNvPr>
          <p:cNvSpPr/>
          <p:nvPr/>
        </p:nvSpPr>
        <p:spPr>
          <a:xfrm>
            <a:off x="3274537" y="3590826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A55E84F-39ED-432E-BA86-E9AEC3DF0751}"/>
              </a:ext>
            </a:extLst>
          </p:cNvPr>
          <p:cNvSpPr txBox="1"/>
          <p:nvPr/>
        </p:nvSpPr>
        <p:spPr>
          <a:xfrm>
            <a:off x="3373469" y="4053627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98FF276-96BD-4535-B9B1-DDA7A99599B3}"/>
              </a:ext>
            </a:extLst>
          </p:cNvPr>
          <p:cNvSpPr txBox="1"/>
          <p:nvPr/>
        </p:nvSpPr>
        <p:spPr>
          <a:xfrm>
            <a:off x="3274537" y="4948805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6454FC6-91C0-478D-A557-CF8B8E26F405}"/>
              </a:ext>
            </a:extLst>
          </p:cNvPr>
          <p:cNvSpPr txBox="1"/>
          <p:nvPr/>
        </p:nvSpPr>
        <p:spPr>
          <a:xfrm>
            <a:off x="3256621" y="5824334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02363F3-A2C8-457A-9BB3-77BC63A3AA59}"/>
              </a:ext>
            </a:extLst>
          </p:cNvPr>
          <p:cNvSpPr/>
          <p:nvPr/>
        </p:nvSpPr>
        <p:spPr>
          <a:xfrm>
            <a:off x="5295841" y="5564530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979F4D7-A85A-4811-BF7C-086DB71367CB}"/>
              </a:ext>
            </a:extLst>
          </p:cNvPr>
          <p:cNvSpPr txBox="1"/>
          <p:nvPr/>
        </p:nvSpPr>
        <p:spPr>
          <a:xfrm>
            <a:off x="6013622" y="6488668"/>
            <a:ext cx="25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y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17B631F-B8EE-47BB-B543-851436724079}"/>
              </a:ext>
            </a:extLst>
          </p:cNvPr>
          <p:cNvSpPr/>
          <p:nvPr/>
        </p:nvSpPr>
        <p:spPr>
          <a:xfrm>
            <a:off x="6986774" y="5537316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C73C671-C128-41DE-9928-852D2117005F}"/>
              </a:ext>
            </a:extLst>
          </p:cNvPr>
          <p:cNvSpPr/>
          <p:nvPr/>
        </p:nvSpPr>
        <p:spPr>
          <a:xfrm>
            <a:off x="7483322" y="555382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F3EF4D3-3336-4353-ABBB-8A9A758DC65C}"/>
              </a:ext>
            </a:extLst>
          </p:cNvPr>
          <p:cNvSpPr txBox="1"/>
          <p:nvPr/>
        </p:nvSpPr>
        <p:spPr>
          <a:xfrm>
            <a:off x="7089244" y="6606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5789580-79AC-4DB4-BF29-801367EDC673}"/>
              </a:ext>
            </a:extLst>
          </p:cNvPr>
          <p:cNvSpPr txBox="1"/>
          <p:nvPr/>
        </p:nvSpPr>
        <p:spPr>
          <a:xfrm>
            <a:off x="7585792" y="657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E907A42-6F44-43AC-9F5B-309B49D40367}"/>
              </a:ext>
            </a:extLst>
          </p:cNvPr>
          <p:cNvSpPr txBox="1"/>
          <p:nvPr/>
        </p:nvSpPr>
        <p:spPr>
          <a:xfrm>
            <a:off x="5026110" y="58243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5F9D9D4-9BBE-43ED-991B-1D202DE15988}"/>
              </a:ext>
            </a:extLst>
          </p:cNvPr>
          <p:cNvSpPr/>
          <p:nvPr/>
        </p:nvSpPr>
        <p:spPr>
          <a:xfrm>
            <a:off x="5310162" y="4594525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6D20AC2-A1AA-4344-BA1A-0AA971D46A9C}"/>
              </a:ext>
            </a:extLst>
          </p:cNvPr>
          <p:cNvSpPr/>
          <p:nvPr/>
        </p:nvSpPr>
        <p:spPr>
          <a:xfrm>
            <a:off x="5295841" y="3631977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AAE2E49-A2D5-4AD3-8FFF-676499A5D34F}"/>
              </a:ext>
            </a:extLst>
          </p:cNvPr>
          <p:cNvSpPr/>
          <p:nvPr/>
        </p:nvSpPr>
        <p:spPr>
          <a:xfrm>
            <a:off x="5281520" y="2653236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19860A4-4147-4524-B6BA-4256E228F399}"/>
              </a:ext>
            </a:extLst>
          </p:cNvPr>
          <p:cNvSpPr/>
          <p:nvPr/>
        </p:nvSpPr>
        <p:spPr>
          <a:xfrm>
            <a:off x="6979614" y="450348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7A4DCB-B7D5-4FBE-B3A6-7C89EE935E00}"/>
              </a:ext>
            </a:extLst>
          </p:cNvPr>
          <p:cNvSpPr/>
          <p:nvPr/>
        </p:nvSpPr>
        <p:spPr>
          <a:xfrm>
            <a:off x="7476485" y="4492772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0265822-A4A2-4EEE-924A-903C99F25494}"/>
              </a:ext>
            </a:extLst>
          </p:cNvPr>
          <p:cNvSpPr/>
          <p:nvPr/>
        </p:nvSpPr>
        <p:spPr>
          <a:xfrm>
            <a:off x="6978326" y="3612460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F245D23-32F1-46DD-9D4D-CC72510126E3}"/>
              </a:ext>
            </a:extLst>
          </p:cNvPr>
          <p:cNvSpPr/>
          <p:nvPr/>
        </p:nvSpPr>
        <p:spPr>
          <a:xfrm>
            <a:off x="7490806" y="3612460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1D1B4B6-3F1F-4758-98CD-B422ED56A279}"/>
              </a:ext>
            </a:extLst>
          </p:cNvPr>
          <p:cNvSpPr/>
          <p:nvPr/>
        </p:nvSpPr>
        <p:spPr>
          <a:xfrm>
            <a:off x="6965614" y="2651196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D2D3B2C-BB18-4078-A5F7-A1FEE0FDA764}"/>
              </a:ext>
            </a:extLst>
          </p:cNvPr>
          <p:cNvSpPr/>
          <p:nvPr/>
        </p:nvSpPr>
        <p:spPr>
          <a:xfrm>
            <a:off x="7472241" y="2659937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D5C0BD5-74C4-4CBA-83FA-2A11696E4ED0}"/>
              </a:ext>
            </a:extLst>
          </p:cNvPr>
          <p:cNvSpPr txBox="1"/>
          <p:nvPr/>
        </p:nvSpPr>
        <p:spPr>
          <a:xfrm>
            <a:off x="4943992" y="47641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4BB8FC8-BE03-43FF-A27C-B585A6FF82E0}"/>
              </a:ext>
            </a:extLst>
          </p:cNvPr>
          <p:cNvSpPr txBox="1"/>
          <p:nvPr/>
        </p:nvSpPr>
        <p:spPr>
          <a:xfrm>
            <a:off x="4912858" y="38647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F50667A-6E40-41ED-8794-B5799C349088}"/>
              </a:ext>
            </a:extLst>
          </p:cNvPr>
          <p:cNvSpPr txBox="1"/>
          <p:nvPr/>
        </p:nvSpPr>
        <p:spPr>
          <a:xfrm>
            <a:off x="4970798" y="29130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EEFDB01-E65C-4AD3-AA4F-7CF058C349CC}"/>
              </a:ext>
            </a:extLst>
          </p:cNvPr>
          <p:cNvSpPr/>
          <p:nvPr/>
        </p:nvSpPr>
        <p:spPr>
          <a:xfrm>
            <a:off x="8402520" y="4503481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0000"/>
              </a:highlight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1D254861-19D0-4CAE-81B6-7BE69CDA146C}"/>
              </a:ext>
            </a:extLst>
          </p:cNvPr>
          <p:cNvSpPr txBox="1"/>
          <p:nvPr/>
        </p:nvSpPr>
        <p:spPr>
          <a:xfrm>
            <a:off x="9053862" y="475370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xy</a:t>
            </a:r>
            <a:endParaRPr lang="es-MX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A5C2C44-136B-479D-8546-C673296F6C01}"/>
              </a:ext>
            </a:extLst>
          </p:cNvPr>
          <p:cNvSpPr/>
          <p:nvPr/>
        </p:nvSpPr>
        <p:spPr>
          <a:xfrm>
            <a:off x="10088512" y="447107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C0FA352-28B3-42D0-8120-E3CBF834E6B1}"/>
              </a:ext>
            </a:extLst>
          </p:cNvPr>
          <p:cNvSpPr/>
          <p:nvPr/>
        </p:nvSpPr>
        <p:spPr>
          <a:xfrm>
            <a:off x="10595139" y="4462329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CC582C7-8AC2-4782-B8CC-9006D90646EE}"/>
              </a:ext>
            </a:extLst>
          </p:cNvPr>
          <p:cNvSpPr/>
          <p:nvPr/>
        </p:nvSpPr>
        <p:spPr>
          <a:xfrm>
            <a:off x="11100486" y="4462329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13505BC-8F9C-4A7B-AFBF-B60E40176B81}"/>
              </a:ext>
            </a:extLst>
          </p:cNvPr>
          <p:cNvSpPr/>
          <p:nvPr/>
        </p:nvSpPr>
        <p:spPr>
          <a:xfrm>
            <a:off x="11568722" y="4439483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27AD036-F863-4FD6-BACF-E6932493DD0E}"/>
              </a:ext>
            </a:extLst>
          </p:cNvPr>
          <p:cNvSpPr txBox="1"/>
          <p:nvPr/>
        </p:nvSpPr>
        <p:spPr>
          <a:xfrm>
            <a:off x="10071620" y="4764139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9DA4EB0-4550-478E-86D8-EE405A3C8ABC}"/>
              </a:ext>
            </a:extLst>
          </p:cNvPr>
          <p:cNvSpPr txBox="1"/>
          <p:nvPr/>
        </p:nvSpPr>
        <p:spPr>
          <a:xfrm>
            <a:off x="10593860" y="4719887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C45B269-D57B-4496-ADED-7D35DCD85001}"/>
              </a:ext>
            </a:extLst>
          </p:cNvPr>
          <p:cNvSpPr txBox="1"/>
          <p:nvPr/>
        </p:nvSpPr>
        <p:spPr>
          <a:xfrm>
            <a:off x="11078653" y="4750262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FA0E7F90-6681-46FE-84CE-99387A30A4CF}"/>
              </a:ext>
            </a:extLst>
          </p:cNvPr>
          <p:cNvSpPr txBox="1"/>
          <p:nvPr/>
        </p:nvSpPr>
        <p:spPr>
          <a:xfrm>
            <a:off x="11628946" y="4754994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003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5194D-9FD9-4699-84D8-DF8C257A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b="1" u="sng" dirty="0">
                <a:solidFill>
                  <a:srgbClr val="FF0000"/>
                </a:solidFill>
              </a:rPr>
              <a:t>Tarea 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96774-3FF2-46F6-9CDD-E504ED11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856007"/>
            <a:ext cx="10515600" cy="3975486"/>
          </a:xfrm>
        </p:spPr>
        <p:txBody>
          <a:bodyPr>
            <a:normAutofit/>
          </a:bodyPr>
          <a:lstStyle/>
          <a:p>
            <a:r>
              <a:rPr lang="es-MX" sz="2800" dirty="0"/>
              <a:t>Analiza la figura, cuya medida de los lados está dada en centímetros, y contesta. </a:t>
            </a:r>
          </a:p>
          <a:p>
            <a:pPr algn="just"/>
            <a:r>
              <a:rPr lang="es-MX" sz="2800" dirty="0">
                <a:solidFill>
                  <a:srgbClr val="FF0000"/>
                </a:solidFill>
              </a:rPr>
              <a:t>a) </a:t>
            </a:r>
            <a:r>
              <a:rPr lang="es-MX" sz="2800" dirty="0"/>
              <a:t>Escribe una expresión algebraica que permita encontrar el perímetro de la figura. </a:t>
            </a:r>
          </a:p>
          <a:p>
            <a:pPr algn="just"/>
            <a:r>
              <a:rPr lang="es-MX" sz="2800" dirty="0">
                <a:solidFill>
                  <a:srgbClr val="FF0000"/>
                </a:solidFill>
              </a:rPr>
              <a:t>b) </a:t>
            </a:r>
            <a:r>
              <a:rPr lang="es-MX" sz="2800" dirty="0"/>
              <a:t>Escribe dos expresiones algebraicas que permitan encontrar el área de la figura: una como el producto de las dimensiones de su largo y su ancho, y la otra, como la suma de las áreas de las figuras que la conforman.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E4304A-65B3-40A1-92E3-02950E46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5" t="26718" r="75473" b="57555"/>
          <a:stretch/>
        </p:blipFill>
        <p:spPr>
          <a:xfrm>
            <a:off x="3416849" y="3957551"/>
            <a:ext cx="5358301" cy="29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F5F88-9E49-4FB5-9382-5E23AE6D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MIÉRCOLES 26 DE ENERO 2022</a:t>
            </a:r>
            <a:br>
              <a:rPr lang="es-MX" u="sng" dirty="0">
                <a:solidFill>
                  <a:srgbClr val="FF0000"/>
                </a:solidFill>
              </a:rPr>
            </a:br>
            <a:r>
              <a:rPr lang="es-MX" u="sng" dirty="0">
                <a:solidFill>
                  <a:srgbClr val="FF0000"/>
                </a:solidFill>
              </a:rPr>
              <a:t>RESUELVE EL SIGUIENTE ACERTIJO: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F59DE-E759-47F8-9A34-FA833BF3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771191" cy="4023360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Al centro de cada cuadrilátero que conforma el rectángulo mayor, se escribió la expresión que corresponde a su área. Encuentra una expresión algebraica para el perímetro del rectángulo mayor y otra para el área.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AB48F8-56DA-4A65-83C6-3966946A4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5" t="31960" r="70304" b="52313"/>
          <a:stretch/>
        </p:blipFill>
        <p:spPr>
          <a:xfrm>
            <a:off x="6549081" y="2543911"/>
            <a:ext cx="5152768" cy="31278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5EC6A3-9DFB-4195-8958-CCBF84EE43E4}"/>
              </a:ext>
            </a:extLst>
          </p:cNvPr>
          <p:cNvSpPr txBox="1"/>
          <p:nvPr/>
        </p:nvSpPr>
        <p:spPr>
          <a:xfrm>
            <a:off x="6549081" y="3244334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8B91D5-4753-4206-A8A8-C6BA0DBC3574}"/>
              </a:ext>
            </a:extLst>
          </p:cNvPr>
          <p:cNvSpPr txBox="1"/>
          <p:nvPr/>
        </p:nvSpPr>
        <p:spPr>
          <a:xfrm>
            <a:off x="7294605" y="2286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F39CB4-3C26-4616-9791-CFF520D9EEE3}"/>
              </a:ext>
            </a:extLst>
          </p:cNvPr>
          <p:cNvSpPr txBox="1"/>
          <p:nvPr/>
        </p:nvSpPr>
        <p:spPr>
          <a:xfrm>
            <a:off x="8509686" y="224663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955559-EF95-4A93-920C-79D8E4EB6BC1}"/>
              </a:ext>
            </a:extLst>
          </p:cNvPr>
          <p:cNvSpPr txBox="1"/>
          <p:nvPr/>
        </p:nvSpPr>
        <p:spPr>
          <a:xfrm>
            <a:off x="11565433" y="3244334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06B2BB-9EA4-400C-894B-244E5134C93F}"/>
              </a:ext>
            </a:extLst>
          </p:cNvPr>
          <p:cNvSpPr txBox="1"/>
          <p:nvPr/>
        </p:nvSpPr>
        <p:spPr>
          <a:xfrm>
            <a:off x="10164624" y="22928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b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110B45-7DB1-48D3-A808-16FD8A3AC3F8}"/>
              </a:ext>
            </a:extLst>
          </p:cNvPr>
          <p:cNvSpPr txBox="1"/>
          <p:nvPr/>
        </p:nvSpPr>
        <p:spPr>
          <a:xfrm>
            <a:off x="7294605" y="54738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9E089F-233F-4A7B-819C-301CC69489DF}"/>
              </a:ext>
            </a:extLst>
          </p:cNvPr>
          <p:cNvSpPr txBox="1"/>
          <p:nvPr/>
        </p:nvSpPr>
        <p:spPr>
          <a:xfrm>
            <a:off x="6374193" y="47367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34864C-C783-444B-A05C-B2410FAD5EB6}"/>
              </a:ext>
            </a:extLst>
          </p:cNvPr>
          <p:cNvSpPr txBox="1"/>
          <p:nvPr/>
        </p:nvSpPr>
        <p:spPr>
          <a:xfrm>
            <a:off x="8509686" y="5460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317FB7-F49D-47C7-BAD4-370693F8ACAD}"/>
              </a:ext>
            </a:extLst>
          </p:cNvPr>
          <p:cNvSpPr txBox="1"/>
          <p:nvPr/>
        </p:nvSpPr>
        <p:spPr>
          <a:xfrm>
            <a:off x="11552166" y="47367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8BDA6B-B16B-41F3-A8A2-A07DC36C0524}"/>
              </a:ext>
            </a:extLst>
          </p:cNvPr>
          <p:cNvSpPr txBox="1"/>
          <p:nvPr/>
        </p:nvSpPr>
        <p:spPr>
          <a:xfrm>
            <a:off x="10126932" y="5460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948D65-F989-4B90-8BF4-C28B39625296}"/>
              </a:ext>
            </a:extLst>
          </p:cNvPr>
          <p:cNvSpPr txBox="1"/>
          <p:nvPr/>
        </p:nvSpPr>
        <p:spPr>
          <a:xfrm>
            <a:off x="910029" y="5459204"/>
            <a:ext cx="507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p= </a:t>
            </a:r>
            <a:r>
              <a:rPr lang="es-MX" dirty="0" err="1">
                <a:highlight>
                  <a:srgbClr val="00FFFF"/>
                </a:highlight>
              </a:rPr>
              <a:t>a+5+b+c+5+b+5+a+5+c</a:t>
            </a:r>
            <a:r>
              <a:rPr lang="es-MX" dirty="0"/>
              <a:t>= </a:t>
            </a:r>
            <a:r>
              <a:rPr lang="es-MX" dirty="0">
                <a:highlight>
                  <a:srgbClr val="00FFFF"/>
                </a:highlight>
              </a:rPr>
              <a:t>2 a + </a:t>
            </a:r>
            <a:r>
              <a:rPr lang="es-MX" dirty="0" err="1">
                <a:highlight>
                  <a:srgbClr val="00FFFF"/>
                </a:highlight>
              </a:rPr>
              <a:t>2b</a:t>
            </a:r>
            <a:r>
              <a:rPr lang="es-MX" dirty="0">
                <a:highlight>
                  <a:srgbClr val="00FFFF"/>
                </a:highlight>
              </a:rPr>
              <a:t> +</a:t>
            </a:r>
            <a:r>
              <a:rPr lang="es-MX" dirty="0" err="1">
                <a:highlight>
                  <a:srgbClr val="00FFFF"/>
                </a:highlight>
              </a:rPr>
              <a:t>2c</a:t>
            </a:r>
            <a:r>
              <a:rPr lang="es-MX" dirty="0">
                <a:highlight>
                  <a:srgbClr val="00FFFF"/>
                </a:highlight>
              </a:rPr>
              <a:t> +20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35A3BF-3B47-4D8E-A45C-B8D361B55063}"/>
              </a:ext>
            </a:extLst>
          </p:cNvPr>
          <p:cNvSpPr txBox="1"/>
          <p:nvPr/>
        </p:nvSpPr>
        <p:spPr>
          <a:xfrm>
            <a:off x="1024128" y="5995774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A= </a:t>
            </a:r>
            <a:r>
              <a:rPr lang="es-MX" dirty="0">
                <a:highlight>
                  <a:srgbClr val="FF00FF"/>
                </a:highlight>
              </a:rPr>
              <a:t>5 a + 25 + </a:t>
            </a:r>
            <a:r>
              <a:rPr lang="es-MX" dirty="0" err="1">
                <a:highlight>
                  <a:srgbClr val="FF00FF"/>
                </a:highlight>
              </a:rPr>
              <a:t>5b</a:t>
            </a:r>
            <a:r>
              <a:rPr lang="es-MX" dirty="0">
                <a:highlight>
                  <a:srgbClr val="FF00FF"/>
                </a:highlight>
              </a:rPr>
              <a:t> +</a:t>
            </a:r>
            <a:r>
              <a:rPr lang="es-MX" dirty="0" err="1">
                <a:highlight>
                  <a:srgbClr val="FF00FF"/>
                </a:highlight>
              </a:rPr>
              <a:t>cb</a:t>
            </a:r>
            <a:r>
              <a:rPr lang="es-MX" dirty="0">
                <a:highlight>
                  <a:srgbClr val="FF00FF"/>
                </a:highlight>
              </a:rPr>
              <a:t> +</a:t>
            </a:r>
            <a:r>
              <a:rPr lang="es-MX" dirty="0" err="1">
                <a:highlight>
                  <a:srgbClr val="FF00FF"/>
                </a:highlight>
              </a:rPr>
              <a:t>5c+ac</a:t>
            </a:r>
            <a:r>
              <a:rPr lang="es-MX" dirty="0">
                <a:highlight>
                  <a:srgbClr val="FF00FF"/>
                </a:highlight>
              </a:rPr>
              <a:t>   </a:t>
            </a:r>
            <a:r>
              <a:rPr lang="es-MX" dirty="0"/>
              <a:t>=     </a:t>
            </a:r>
            <a:r>
              <a:rPr lang="es-MX" dirty="0">
                <a:highlight>
                  <a:srgbClr val="FF00FF"/>
                </a:highlight>
              </a:rPr>
              <a:t>(</a:t>
            </a:r>
            <a:r>
              <a:rPr lang="es-MX" dirty="0" err="1">
                <a:highlight>
                  <a:srgbClr val="FF00FF"/>
                </a:highlight>
              </a:rPr>
              <a:t>a+5+b</a:t>
            </a:r>
            <a:r>
              <a:rPr lang="es-MX" dirty="0">
                <a:highlight>
                  <a:srgbClr val="FF00FF"/>
                </a:highlight>
              </a:rPr>
              <a:t>) ( </a:t>
            </a:r>
            <a:r>
              <a:rPr lang="es-MX" dirty="0" err="1">
                <a:highlight>
                  <a:srgbClr val="FF00FF"/>
                </a:highlight>
              </a:rPr>
              <a:t>5+c</a:t>
            </a:r>
            <a:r>
              <a:rPr lang="es-MX" dirty="0">
                <a:highlight>
                  <a:srgbClr val="FF00FF"/>
                </a:highligh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8474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2918D-BC6D-4172-9AF0-525A066A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 Jueves 27 de enero del 2022</a:t>
            </a:r>
            <a:br>
              <a:rPr lang="es-MX" dirty="0"/>
            </a:br>
            <a:r>
              <a:rPr lang="es-MX" u="sng" dirty="0">
                <a:solidFill>
                  <a:srgbClr val="FF0000"/>
                </a:solidFill>
              </a:rPr>
              <a:t>actividad 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1D47E-6B9F-4F99-B4E9-76ADC0CE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499616"/>
          </a:xfrm>
        </p:spPr>
        <p:txBody>
          <a:bodyPr/>
          <a:lstStyle/>
          <a:p>
            <a:r>
              <a:rPr lang="es-MX" dirty="0"/>
              <a:t>Divide la superficie del rectángulo e indica las dimensiones correspondientes en la figura de manera que las expresiones: x( a + b + 1) y 2( x + a + b + 1) correspondan a su área y perímetro, respectivamente. Intercambia tu trabajo con una pareja y revisen la pertinencia de la subdivisión.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0D5B55-0175-44EA-AB48-FCBA937AE8AF}"/>
              </a:ext>
            </a:extLst>
          </p:cNvPr>
          <p:cNvSpPr/>
          <p:nvPr/>
        </p:nvSpPr>
        <p:spPr>
          <a:xfrm>
            <a:off x="714631" y="3958611"/>
            <a:ext cx="4055077" cy="21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394AE3-40C4-4897-950D-5B3C9956A885}"/>
              </a:ext>
            </a:extLst>
          </p:cNvPr>
          <p:cNvSpPr/>
          <p:nvPr/>
        </p:nvSpPr>
        <p:spPr>
          <a:xfrm>
            <a:off x="6689123" y="3958611"/>
            <a:ext cx="4055077" cy="21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37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193ACB-CD27-4DC4-816E-136C9494A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5" t="32366" r="68885" b="44588"/>
          <a:stretch/>
        </p:blipFill>
        <p:spPr>
          <a:xfrm>
            <a:off x="6506984" y="675629"/>
            <a:ext cx="3907015" cy="21289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BF2F5CB-BF58-47EB-A333-9D48159657DE}"/>
              </a:ext>
            </a:extLst>
          </p:cNvPr>
          <p:cNvSpPr txBox="1"/>
          <p:nvPr/>
        </p:nvSpPr>
        <p:spPr>
          <a:xfrm>
            <a:off x="616293" y="2703016"/>
            <a:ext cx="109594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¿Cómo expresarías el área de todo el terreno utilizando sus dimensiones?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Área del terreno: a*b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• ¿Cuáles son las dimensiones de cada parcela y cómo expresarías sus áreas?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•  ¿Cuál es el área de todo el terreno si sumas las áreas de cada parcela?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Área como suma: 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• Si el largo y el ancho del terreno miden 10 m y 6 m, respectivamente, ¿cuánto mide su área?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• Con las dimensiones dadas en el inciso anterior, ¿cuál es el área de cada parcela? Área de L:________                Área de J:________               Área de Z:_________ • Comprueba que área de todo el terreno es igual a la suma de las áreas de las parcelas.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11807C-C534-47E9-9038-1029F78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48" y="52821"/>
            <a:ext cx="9720072" cy="1499616"/>
          </a:xfrm>
        </p:spPr>
        <p:txBody>
          <a:bodyPr/>
          <a:lstStyle/>
          <a:p>
            <a:r>
              <a:rPr lang="es-MX" u="sng" dirty="0">
                <a:solidFill>
                  <a:srgbClr val="FF0000"/>
                </a:solidFill>
              </a:rPr>
              <a:t>Martes 15 de febrero del 2022</a:t>
            </a:r>
            <a:br>
              <a:rPr lang="es-MX" u="sng" dirty="0">
                <a:solidFill>
                  <a:srgbClr val="FF0000"/>
                </a:solidFill>
              </a:rPr>
            </a:br>
            <a:r>
              <a:rPr lang="es-MX" u="sng" dirty="0">
                <a:solidFill>
                  <a:srgbClr val="FF0000"/>
                </a:solidFill>
              </a:rPr>
              <a:t>actividad 21</a:t>
            </a:r>
          </a:p>
        </p:txBody>
      </p:sp>
    </p:spTree>
    <p:extLst>
      <p:ext uri="{BB962C8B-B14F-4D97-AF65-F5344CB8AC3E}">
        <p14:creationId xmlns:p14="http://schemas.microsoft.com/office/powerpoint/2010/main" val="117210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0D0F0-8712-4587-ABCB-0C2B7C38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Tarea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2E8D1-A73B-45BD-83A8-F4719183C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Terminar de resolver la actividad 21 y traer regla para el día de mañana.</a:t>
            </a:r>
          </a:p>
        </p:txBody>
      </p:sp>
    </p:spTree>
    <p:extLst>
      <p:ext uri="{BB962C8B-B14F-4D97-AF65-F5344CB8AC3E}">
        <p14:creationId xmlns:p14="http://schemas.microsoft.com/office/powerpoint/2010/main" val="378602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267</TotalTime>
  <Words>579</Words>
  <Application>Microsoft Office PowerPoint</Application>
  <PresentationFormat>Panorámica</PresentationFormat>
  <Paragraphs>57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Matemáticas 3°A</vt:lpstr>
      <vt:lpstr>Martes 25 de enero del 2022 Área algebraica de una figura con suma y  multiplicación.</vt:lpstr>
      <vt:lpstr>Solución de la tarea 19</vt:lpstr>
      <vt:lpstr>Tarea 20</vt:lpstr>
      <vt:lpstr>MIÉRCOLES 26 DE ENERO 2022 RESUELVE EL SIGUIENTE ACERTIJO:</vt:lpstr>
      <vt:lpstr> Jueves 27 de enero del 2022 actividad 20</vt:lpstr>
      <vt:lpstr>Martes 15 de febrero del 2022 actividad 21</vt:lpstr>
      <vt:lpstr>Tarea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3°A</dc:title>
  <dc:creator>Brenda Lizbeth Rugerio Cortes</dc:creator>
  <cp:lastModifiedBy>Brenda Lizbeth Rugerio Cortes</cp:lastModifiedBy>
  <cp:revision>5</cp:revision>
  <dcterms:created xsi:type="dcterms:W3CDTF">2022-01-25T15:08:47Z</dcterms:created>
  <dcterms:modified xsi:type="dcterms:W3CDTF">2022-02-15T14:59:53Z</dcterms:modified>
</cp:coreProperties>
</file>