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507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880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295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7248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1441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8195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5472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009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602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120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936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943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813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9966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996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597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41EDF-46F4-4E0B-8231-45CB082F45C6}" type="datetimeFigureOut">
              <a:rPr lang="es-MX" smtClean="0"/>
              <a:t>01/02/2022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A2410EA-BB37-47EE-A638-E20A73A4E8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903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14E4B-5079-4F49-9407-C4FA979265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Matemáticas </a:t>
            </a:r>
            <a:r>
              <a:rPr lang="es-MX" dirty="0" err="1"/>
              <a:t>1°B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3A5B61-AF25-42A0-B594-C596F4E598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078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605A4E-E20E-4C5F-A07F-569CFB791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>
                <a:solidFill>
                  <a:srgbClr val="FF0000"/>
                </a:solidFill>
              </a:rPr>
              <a:t>Martes</a:t>
            </a:r>
            <a:r>
              <a:rPr lang="es-MX" dirty="0"/>
              <a:t> </a:t>
            </a:r>
            <a:r>
              <a:rPr lang="es-MX" dirty="0">
                <a:solidFill>
                  <a:srgbClr val="FF0000"/>
                </a:solidFill>
              </a:rPr>
              <a:t>01</a:t>
            </a:r>
            <a:r>
              <a:rPr lang="es-MX" dirty="0"/>
              <a:t> de febrero del </a:t>
            </a:r>
            <a:r>
              <a:rPr lang="es-MX" dirty="0">
                <a:solidFill>
                  <a:srgbClr val="FF0000"/>
                </a:solidFill>
              </a:rPr>
              <a:t>2022</a:t>
            </a:r>
            <a:br>
              <a:rPr lang="es-MX" dirty="0"/>
            </a:br>
            <a:r>
              <a:rPr lang="es-MX" u="sng" dirty="0">
                <a:solidFill>
                  <a:srgbClr val="FF0000"/>
                </a:solidFill>
              </a:rPr>
              <a:t>Pág. 80, ejercitar , ejercicio 2 operaciones.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FA7F17F-265D-406D-ADCD-6B0C7C2984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089" t="14054" r="16051" b="23333"/>
          <a:stretch/>
        </p:blipFill>
        <p:spPr>
          <a:xfrm>
            <a:off x="3792496" y="2173187"/>
            <a:ext cx="3349605" cy="437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302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D1992C69-922B-4FF9-A3D6-7041C252CA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284" y="0"/>
                <a:ext cx="2545492" cy="2792627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MX" dirty="0"/>
                  <a:t>I.  </a:t>
                </a:r>
                <a:r>
                  <a:rPr lang="es-MX" dirty="0" err="1">
                    <a:highlight>
                      <a:srgbClr val="00FFFF"/>
                    </a:highlight>
                  </a:rPr>
                  <a:t>r+m+t</a:t>
                </a:r>
                <a:endParaRPr lang="es-MX" dirty="0">
                  <a:highlight>
                    <a:srgbClr val="00FFFF"/>
                  </a:highlight>
                </a:endParaRPr>
              </a:p>
              <a:p>
                <a:r>
                  <a:rPr lang="es-MX" dirty="0"/>
                  <a:t> 0.75+4.5+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MX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s-MX" dirty="0"/>
              </a:p>
              <a:p>
                <a:r>
                  <a:rPr lang="es-MX" dirty="0"/>
                  <a:t>0.75+4.5+0.66</a:t>
                </a:r>
              </a:p>
              <a:p>
                <a:r>
                  <a:rPr lang="es-MX" dirty="0">
                    <a:solidFill>
                      <a:srgbClr val="FF0000"/>
                    </a:solidFill>
                  </a:rPr>
                  <a:t>R=5.91</a:t>
                </a:r>
              </a:p>
              <a:p>
                <a:endParaRPr lang="es-MX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D1992C69-922B-4FF9-A3D6-7041C252CA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4" y="0"/>
                <a:ext cx="2545492" cy="2792627"/>
              </a:xfrm>
              <a:prstGeom prst="rect">
                <a:avLst/>
              </a:prstGeom>
              <a:blipFill>
                <a:blip r:embed="rId2"/>
                <a:stretch>
                  <a:fillRect l="-4513" t="-3254" r="-47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C06E5C16-18DA-4DDB-8EBA-64F372DEBDD6}"/>
              </a:ext>
            </a:extLst>
          </p:cNvPr>
          <p:cNvSpPr txBox="1">
            <a:spLocks/>
          </p:cNvSpPr>
          <p:nvPr/>
        </p:nvSpPr>
        <p:spPr>
          <a:xfrm>
            <a:off x="2576194" y="0"/>
            <a:ext cx="2557214" cy="237468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AutoNum type="romanUcPeriod" startAt="2"/>
            </a:pPr>
            <a:r>
              <a:rPr lang="es-MX" dirty="0" err="1">
                <a:highlight>
                  <a:srgbClr val="00FFFF"/>
                </a:highlight>
              </a:rPr>
              <a:t>3r</a:t>
            </a:r>
            <a:r>
              <a:rPr lang="es-MX" dirty="0">
                <a:highlight>
                  <a:srgbClr val="00FFFF"/>
                </a:highlight>
              </a:rPr>
              <a:t>- t</a:t>
            </a:r>
          </a:p>
          <a:p>
            <a:pPr marL="0" indent="0">
              <a:buNone/>
            </a:pPr>
            <a:r>
              <a:rPr lang="es-MX" dirty="0">
                <a:solidFill>
                  <a:srgbClr val="0070C0"/>
                </a:solidFill>
              </a:rPr>
              <a:t>3(0.75) </a:t>
            </a:r>
            <a:r>
              <a:rPr lang="es-MX" dirty="0"/>
              <a:t>– 0.66</a:t>
            </a:r>
          </a:p>
          <a:p>
            <a:pPr marL="0" indent="0">
              <a:buNone/>
            </a:pPr>
            <a:r>
              <a:rPr lang="es-MX" dirty="0">
                <a:solidFill>
                  <a:srgbClr val="0070C0"/>
                </a:solidFill>
              </a:rPr>
              <a:t>2.25</a:t>
            </a:r>
            <a:r>
              <a:rPr lang="es-MX" dirty="0">
                <a:solidFill>
                  <a:schemeClr val="tx1"/>
                </a:solidFill>
              </a:rPr>
              <a:t> – 0.66</a:t>
            </a:r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R=1.59</a:t>
            </a:r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1983B5C3-8A75-44CE-AF09-73EE9A9ED6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40400" y="0"/>
                <a:ext cx="2804980" cy="2374685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MX" dirty="0"/>
                  <a:t>III. </a:t>
                </a:r>
                <a:r>
                  <a:rPr lang="es-MX" dirty="0">
                    <a:highlight>
                      <a:srgbClr val="00FFFF"/>
                    </a:highlight>
                  </a:rPr>
                  <a:t>(</a:t>
                </a:r>
                <a:r>
                  <a:rPr lang="es-MX" dirty="0" err="1">
                    <a:highlight>
                      <a:srgbClr val="00FFFF"/>
                    </a:highlight>
                  </a:rPr>
                  <a:t>m+n</a:t>
                </a:r>
                <a:r>
                  <a:rPr lang="es-MX" dirty="0">
                    <a:highlight>
                      <a:srgbClr val="00FFFF"/>
                    </a:highlight>
                  </a:rPr>
                  <a:t>) * (</a:t>
                </a:r>
                <a:r>
                  <a:rPr lang="es-MX" dirty="0" err="1">
                    <a:highlight>
                      <a:srgbClr val="00FFFF"/>
                    </a:highlight>
                  </a:rPr>
                  <a:t>r+t</a:t>
                </a:r>
                <a:r>
                  <a:rPr lang="es-MX" dirty="0">
                    <a:highlight>
                      <a:srgbClr val="00FFFF"/>
                    </a:highlight>
                  </a:rPr>
                  <a:t>)</a:t>
                </a:r>
              </a:p>
              <a:p>
                <a:pPr marL="0" indent="0">
                  <a:buNone/>
                </a:pPr>
                <a:r>
                  <a:rPr lang="es-MX" sz="2000" dirty="0"/>
                  <a:t>(4.5+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sz="2000" b="0" i="1" smtClean="0">
                        <a:latin typeface="Cambria Math" panose="02040503050406030204" pitchFamily="18" charset="0"/>
                      </a:rPr>
                      <m:t>) ∗</m:t>
                    </m:r>
                    <m:d>
                      <m:dPr>
                        <m:ctrlPr>
                          <a:rPr lang="es-MX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MX" sz="2000" b="0" i="1" smtClean="0">
                            <a:latin typeface="Cambria Math" panose="02040503050406030204" pitchFamily="18" charset="0"/>
                          </a:rPr>
                          <m:t>0.75+0.66</m:t>
                        </m:r>
                      </m:e>
                    </m:d>
                  </m:oMath>
                </a14:m>
                <a:endParaRPr lang="es-MX" sz="2000" b="0" dirty="0"/>
              </a:p>
              <a:p>
                <a:pPr marL="0" indent="0">
                  <a:buNone/>
                </a:pPr>
                <a:r>
                  <a:rPr lang="es-MX" sz="2000" dirty="0"/>
                  <a:t>(4.5+1.5) * (0.75+0.66)</a:t>
                </a:r>
              </a:p>
              <a:p>
                <a:pPr marL="0" indent="0">
                  <a:buNone/>
                </a:pPr>
                <a:r>
                  <a:rPr lang="es-MX" sz="2000" dirty="0"/>
                  <a:t>6 * 1.41 </a:t>
                </a:r>
              </a:p>
              <a:p>
                <a:pPr marL="0" indent="0">
                  <a:buNone/>
                </a:pPr>
                <a:r>
                  <a:rPr lang="es-MX" dirty="0">
                    <a:solidFill>
                      <a:srgbClr val="FF0000"/>
                    </a:solidFill>
                  </a:rPr>
                  <a:t>R=8.46</a:t>
                </a:r>
              </a:p>
              <a:p>
                <a:pPr marL="0" indent="0">
                  <a:buNone/>
                </a:pPr>
                <a:endParaRPr lang="es-MX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9" name="Marcador de contenido 2">
                <a:extLst>
                  <a:ext uri="{FF2B5EF4-FFF2-40B4-BE49-F238E27FC236}">
                    <a16:creationId xmlns:a16="http://schemas.microsoft.com/office/drawing/2014/main" id="{1983B5C3-8A75-44CE-AF09-73EE9A9ED6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400" y="0"/>
                <a:ext cx="2804980" cy="2374685"/>
              </a:xfrm>
              <a:prstGeom prst="rect">
                <a:avLst/>
              </a:prstGeom>
              <a:blipFill>
                <a:blip r:embed="rId3"/>
                <a:stretch>
                  <a:fillRect l="-4113" t="-3827" b="-4082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Marcador de contenido 2">
                <a:extLst>
                  <a:ext uri="{FF2B5EF4-FFF2-40B4-BE49-F238E27FC236}">
                    <a16:creationId xmlns:a16="http://schemas.microsoft.com/office/drawing/2014/main" id="{45B88668-1D25-4F79-BA86-A714B6A1C7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52372" y="0"/>
                <a:ext cx="2058427" cy="2658789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MX" dirty="0"/>
                  <a:t>IV. </a:t>
                </a:r>
                <a:r>
                  <a:rPr lang="es-MX" dirty="0">
                    <a:highlight>
                      <a:srgbClr val="00FFFF"/>
                    </a:highlight>
                  </a:rPr>
                  <a:t>n÷ t – r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MX" dirty="0">
                    <a:solidFill>
                      <a:srgbClr val="00B0F0"/>
                    </a:solidFill>
                  </a:rPr>
                  <a:t> 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MX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s-MX" dirty="0">
                    <a:solidFill>
                      <a:srgbClr val="00B0F0"/>
                    </a:solidFill>
                  </a:rPr>
                  <a:t>  </a:t>
                </a:r>
                <a:r>
                  <a:rPr lang="es-MX" dirty="0"/>
                  <a:t>- 0.75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s-MX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s-MX" dirty="0">
                    <a:solidFill>
                      <a:srgbClr val="00B0F0"/>
                    </a:solidFill>
                  </a:rPr>
                  <a:t> </a:t>
                </a:r>
                <a:r>
                  <a:rPr lang="es-MX" dirty="0"/>
                  <a:t>-0.75</a:t>
                </a:r>
              </a:p>
              <a:p>
                <a:pPr marL="0" indent="0">
                  <a:buNone/>
                </a:pPr>
                <a:r>
                  <a:rPr lang="es-MX" dirty="0"/>
                  <a:t>2.25-0.75</a:t>
                </a:r>
              </a:p>
              <a:p>
                <a:pPr marL="0" indent="0">
                  <a:buNone/>
                </a:pPr>
                <a:r>
                  <a:rPr lang="es-MX" dirty="0">
                    <a:solidFill>
                      <a:srgbClr val="FF0000"/>
                    </a:solidFill>
                  </a:rPr>
                  <a:t>R=1.5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s-MX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s-MX" dirty="0"/>
              </a:p>
            </p:txBody>
          </p:sp>
        </mc:Choice>
        <mc:Fallback xmlns="">
          <p:sp>
            <p:nvSpPr>
              <p:cNvPr id="10" name="Marcador de contenido 2">
                <a:extLst>
                  <a:ext uri="{FF2B5EF4-FFF2-40B4-BE49-F238E27FC236}">
                    <a16:creationId xmlns:a16="http://schemas.microsoft.com/office/drawing/2014/main" id="{45B88668-1D25-4F79-BA86-A714B6A1C7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2372" y="0"/>
                <a:ext cx="2058427" cy="2658789"/>
              </a:xfrm>
              <a:prstGeom prst="rect">
                <a:avLst/>
              </a:prstGeom>
              <a:blipFill>
                <a:blip r:embed="rId4"/>
                <a:stretch>
                  <a:fillRect l="-5015" t="-4338" b="-91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5CA84592-689C-4B91-97F2-DE35E7B47EB9}"/>
              </a:ext>
            </a:extLst>
          </p:cNvPr>
          <p:cNvSpPr txBox="1">
            <a:spLocks/>
          </p:cNvSpPr>
          <p:nvPr/>
        </p:nvSpPr>
        <p:spPr>
          <a:xfrm>
            <a:off x="9948213" y="-1"/>
            <a:ext cx="2199503" cy="26587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/>
              <a:t>V. </a:t>
            </a:r>
            <a:r>
              <a:rPr lang="es-MX" dirty="0">
                <a:highlight>
                  <a:srgbClr val="00FFFF"/>
                </a:highlight>
              </a:rPr>
              <a:t>r-n-t</a:t>
            </a:r>
          </a:p>
          <a:p>
            <a:pPr marL="0" indent="0">
              <a:buNone/>
            </a:pPr>
            <a:r>
              <a:rPr lang="es-MX" dirty="0"/>
              <a:t>0.75-1.5-0.66</a:t>
            </a:r>
          </a:p>
          <a:p>
            <a:pPr marL="0" indent="0">
              <a:buNone/>
            </a:pPr>
            <a:r>
              <a:rPr lang="es-MX" dirty="0"/>
              <a:t> -0.75-0.66</a:t>
            </a:r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R= -1.41</a:t>
            </a:r>
          </a:p>
          <a:p>
            <a:pPr marL="0" indent="0">
              <a:buNone/>
            </a:pPr>
            <a:endParaRPr lang="es-MX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Marcador de contenido 2">
                <a:extLst>
                  <a:ext uri="{FF2B5EF4-FFF2-40B4-BE49-F238E27FC236}">
                    <a16:creationId xmlns:a16="http://schemas.microsoft.com/office/drawing/2014/main" id="{68A19AD4-843C-45E1-A377-2B1802398F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111" y="3289085"/>
                <a:ext cx="2749386" cy="330942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MX" dirty="0"/>
                  <a:t>VI.  </a:t>
                </a:r>
                <a:r>
                  <a:rPr lang="es-MX" dirty="0">
                    <a:highlight>
                      <a:srgbClr val="00FFFF"/>
                    </a:highlight>
                  </a:rPr>
                  <a:t>(</a:t>
                </a:r>
                <a:r>
                  <a:rPr lang="es-MX" dirty="0" err="1">
                    <a:highlight>
                      <a:srgbClr val="00FFFF"/>
                    </a:highlight>
                  </a:rPr>
                  <a:t>r+m</a:t>
                </a:r>
                <a:r>
                  <a:rPr lang="es-MX" dirty="0">
                    <a:highlight>
                      <a:srgbClr val="00FFFF"/>
                    </a:highlight>
                  </a:rPr>
                  <a:t>) </a:t>
                </a:r>
                <a:r>
                  <a:rPr lang="es-MX" dirty="0" err="1">
                    <a:highlight>
                      <a:srgbClr val="00FFFF"/>
                    </a:highlight>
                  </a:rPr>
                  <a:t>4n</a:t>
                </a:r>
                <a:endParaRPr lang="es-MX" dirty="0">
                  <a:highlight>
                    <a:srgbClr val="00FFFF"/>
                  </a:highlight>
                </a:endParaRPr>
              </a:p>
              <a:p>
                <a:r>
                  <a:rPr lang="es-MX" dirty="0">
                    <a:solidFill>
                      <a:schemeClr val="tx1"/>
                    </a:solidFill>
                  </a:rPr>
                  <a:t>(0.75+4.5) 4(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s-MX" dirty="0">
                    <a:solidFill>
                      <a:schemeClr val="tx1"/>
                    </a:solidFill>
                  </a:rPr>
                  <a:t>)</a:t>
                </a:r>
              </a:p>
              <a:p>
                <a:r>
                  <a:rPr lang="es-MX" dirty="0">
                    <a:solidFill>
                      <a:schemeClr val="tx1"/>
                    </a:solidFill>
                  </a:rPr>
                  <a:t>(5.25)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s-MX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s-MX" b="0" dirty="0">
                  <a:solidFill>
                    <a:schemeClr val="tx1"/>
                  </a:solidFill>
                </a:endParaRPr>
              </a:p>
              <a:p>
                <a:r>
                  <a:rPr lang="es-MX" dirty="0">
                    <a:solidFill>
                      <a:schemeClr val="tx1"/>
                    </a:solidFill>
                  </a:rPr>
                  <a:t>(5.25) (6)</a:t>
                </a:r>
              </a:p>
              <a:p>
                <a:r>
                  <a:rPr lang="es-MX" dirty="0">
                    <a:solidFill>
                      <a:srgbClr val="FF0000"/>
                    </a:solidFill>
                  </a:rPr>
                  <a:t>R= 31.50</a:t>
                </a:r>
              </a:p>
              <a:p>
                <a:endParaRPr lang="es-MX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13" name="Marcador de contenido 2">
                <a:extLst>
                  <a:ext uri="{FF2B5EF4-FFF2-40B4-BE49-F238E27FC236}">
                    <a16:creationId xmlns:a16="http://schemas.microsoft.com/office/drawing/2014/main" id="{68A19AD4-843C-45E1-A377-2B1802398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11" y="3289085"/>
                <a:ext cx="2749386" cy="3309423"/>
              </a:xfrm>
              <a:prstGeom prst="rect">
                <a:avLst/>
              </a:prstGeom>
              <a:blipFill>
                <a:blip r:embed="rId5"/>
                <a:stretch>
                  <a:fillRect l="-4405" t="-2936" b="-238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4C52652A-21E0-4A1E-97E1-4A5B4DA4275A}"/>
              </a:ext>
            </a:extLst>
          </p:cNvPr>
          <p:cNvSpPr txBox="1">
            <a:spLocks/>
          </p:cNvSpPr>
          <p:nvPr/>
        </p:nvSpPr>
        <p:spPr>
          <a:xfrm>
            <a:off x="2881694" y="3289085"/>
            <a:ext cx="2588326" cy="26587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dirty="0">
                <a:highlight>
                  <a:srgbClr val="00FFFF"/>
                </a:highlight>
              </a:rPr>
              <a:t>VII. </a:t>
            </a:r>
            <a:r>
              <a:rPr lang="es-MX" dirty="0" err="1">
                <a:highlight>
                  <a:srgbClr val="00FFFF"/>
                </a:highlight>
              </a:rPr>
              <a:t>4m+2r</a:t>
            </a:r>
            <a:endParaRPr lang="es-MX" dirty="0">
              <a:highlight>
                <a:srgbClr val="00FFFF"/>
              </a:highlight>
            </a:endParaRPr>
          </a:p>
          <a:p>
            <a:r>
              <a:rPr lang="es-MX" dirty="0">
                <a:solidFill>
                  <a:schemeClr val="tx1"/>
                </a:solidFill>
              </a:rPr>
              <a:t>4(4.5)+ 2(0.75)</a:t>
            </a:r>
          </a:p>
          <a:p>
            <a:r>
              <a:rPr lang="es-MX" dirty="0">
                <a:solidFill>
                  <a:schemeClr val="tx1"/>
                </a:solidFill>
              </a:rPr>
              <a:t>18+1.5</a:t>
            </a:r>
          </a:p>
          <a:p>
            <a:r>
              <a:rPr lang="es-MX" dirty="0">
                <a:solidFill>
                  <a:srgbClr val="FF0000"/>
                </a:solidFill>
              </a:rPr>
              <a:t>R=19.5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DF8F9E03-CEB9-4E36-A2BF-0E60AA507B64}"/>
              </a:ext>
            </a:extLst>
          </p:cNvPr>
          <p:cNvSpPr txBox="1">
            <a:spLocks/>
          </p:cNvSpPr>
          <p:nvPr/>
        </p:nvSpPr>
        <p:spPr>
          <a:xfrm>
            <a:off x="5484955" y="3289085"/>
            <a:ext cx="2474053" cy="24095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dirty="0"/>
              <a:t>VIII.  </a:t>
            </a:r>
            <a:r>
              <a:rPr lang="es-MX" dirty="0">
                <a:highlight>
                  <a:srgbClr val="00FFFF"/>
                </a:highlight>
              </a:rPr>
              <a:t>5 (r-m)</a:t>
            </a:r>
          </a:p>
          <a:p>
            <a:r>
              <a:rPr lang="es-MX" dirty="0">
                <a:solidFill>
                  <a:schemeClr val="tx1"/>
                </a:solidFill>
              </a:rPr>
              <a:t>5 (0.75-4.5)</a:t>
            </a:r>
          </a:p>
          <a:p>
            <a:r>
              <a:rPr lang="es-MX" dirty="0">
                <a:solidFill>
                  <a:schemeClr val="tx1"/>
                </a:solidFill>
              </a:rPr>
              <a:t>5(-3.75)</a:t>
            </a:r>
          </a:p>
          <a:p>
            <a:r>
              <a:rPr lang="es-MX" dirty="0">
                <a:solidFill>
                  <a:srgbClr val="FF0000"/>
                </a:solidFill>
              </a:rPr>
              <a:t>R= -18.75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26C0A9ED-C311-48B6-ABCF-5560EE737FA3}"/>
              </a:ext>
            </a:extLst>
          </p:cNvPr>
          <p:cNvSpPr txBox="1">
            <a:spLocks/>
          </p:cNvSpPr>
          <p:nvPr/>
        </p:nvSpPr>
        <p:spPr>
          <a:xfrm>
            <a:off x="7973943" y="3289085"/>
            <a:ext cx="3682328" cy="26587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/>
              <a:t>IX. </a:t>
            </a:r>
            <a:r>
              <a:rPr lang="es-MX" dirty="0">
                <a:highlight>
                  <a:srgbClr val="00FFFF"/>
                </a:highlight>
              </a:rPr>
              <a:t>(</a:t>
            </a:r>
            <a:r>
              <a:rPr lang="es-MX" dirty="0" err="1">
                <a:highlight>
                  <a:srgbClr val="00FFFF"/>
                </a:highlight>
              </a:rPr>
              <a:t>t+r</a:t>
            </a:r>
            <a:r>
              <a:rPr lang="es-MX" dirty="0">
                <a:highlight>
                  <a:srgbClr val="00FFFF"/>
                </a:highlight>
              </a:rPr>
              <a:t>)÷ (</a:t>
            </a:r>
            <a:r>
              <a:rPr lang="es-MX" dirty="0" err="1">
                <a:highlight>
                  <a:srgbClr val="00FFFF"/>
                </a:highlight>
              </a:rPr>
              <a:t>n+m</a:t>
            </a:r>
            <a:r>
              <a:rPr lang="es-MX" dirty="0">
                <a:highlight>
                  <a:srgbClr val="00FFFF"/>
                </a:highlight>
              </a:rPr>
              <a:t>)</a:t>
            </a:r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(</a:t>
            </a:r>
            <a:r>
              <a:rPr lang="es-MX" dirty="0">
                <a:solidFill>
                  <a:schemeClr val="tx1"/>
                </a:solidFill>
              </a:rPr>
              <a:t>0.66+0.75) ÷ (1.5+4.5)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1.41÷ 6 </a:t>
            </a:r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R=0.235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3881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404C066-23D1-4ACA-A371-E18889FD4642}"/>
              </a:ext>
            </a:extLst>
          </p:cNvPr>
          <p:cNvSpPr txBox="1">
            <a:spLocks/>
          </p:cNvSpPr>
          <p:nvPr/>
        </p:nvSpPr>
        <p:spPr>
          <a:xfrm>
            <a:off x="198732" y="245049"/>
            <a:ext cx="2816317" cy="31839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/>
              <a:t>X. </a:t>
            </a:r>
            <a:r>
              <a:rPr lang="es-MX" dirty="0">
                <a:highlight>
                  <a:srgbClr val="00FFFF"/>
                </a:highlight>
              </a:rPr>
              <a:t>5(</a:t>
            </a:r>
            <a:r>
              <a:rPr lang="es-MX" dirty="0" err="1">
                <a:highlight>
                  <a:srgbClr val="00FFFF"/>
                </a:highlight>
              </a:rPr>
              <a:t>n+m</a:t>
            </a:r>
            <a:r>
              <a:rPr lang="es-MX" dirty="0">
                <a:highlight>
                  <a:srgbClr val="00FFFF"/>
                </a:highlight>
              </a:rPr>
              <a:t>) + t</a:t>
            </a:r>
          </a:p>
          <a:p>
            <a:pPr marL="0" indent="0">
              <a:buNone/>
            </a:pPr>
            <a:r>
              <a:rPr lang="es-MX" dirty="0"/>
              <a:t>5 (1.5+4.5) + 0.66</a:t>
            </a:r>
          </a:p>
          <a:p>
            <a:pPr marL="0" indent="0">
              <a:buNone/>
            </a:pPr>
            <a:r>
              <a:rPr lang="es-MX" dirty="0"/>
              <a:t>5(6) +0.66</a:t>
            </a:r>
          </a:p>
          <a:p>
            <a:pPr marL="0" indent="0">
              <a:buNone/>
            </a:pPr>
            <a:r>
              <a:rPr lang="es-MX" dirty="0"/>
              <a:t>30+0.66</a:t>
            </a:r>
          </a:p>
          <a:p>
            <a:pPr marL="0" indent="0">
              <a:buNone/>
            </a:pPr>
            <a:r>
              <a:rPr lang="es-MX" dirty="0"/>
              <a:t> </a:t>
            </a:r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R=30.66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1DEE73-8966-4EAC-9065-E4C9DD3BD0CD}"/>
              </a:ext>
            </a:extLst>
          </p:cNvPr>
          <p:cNvSpPr txBox="1">
            <a:spLocks/>
          </p:cNvSpPr>
          <p:nvPr/>
        </p:nvSpPr>
        <p:spPr>
          <a:xfrm>
            <a:off x="3015049" y="245049"/>
            <a:ext cx="3669956" cy="31839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/>
              <a:t>XI. </a:t>
            </a:r>
            <a:r>
              <a:rPr lang="es-MX" dirty="0">
                <a:highlight>
                  <a:srgbClr val="00FFFF"/>
                </a:highlight>
              </a:rPr>
              <a:t>(</a:t>
            </a:r>
            <a:r>
              <a:rPr lang="es-MX" dirty="0" err="1">
                <a:highlight>
                  <a:srgbClr val="00FFFF"/>
                </a:highlight>
              </a:rPr>
              <a:t>r+t</a:t>
            </a:r>
            <a:r>
              <a:rPr lang="es-MX" dirty="0">
                <a:highlight>
                  <a:srgbClr val="00FFFF"/>
                </a:highlight>
              </a:rPr>
              <a:t>)÷ (n-m)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>
                <a:solidFill>
                  <a:schemeClr val="tx1"/>
                </a:solidFill>
              </a:rPr>
              <a:t>(0.75+0.66) ÷ (1.5-4.5)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1.41÷ -3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R=   -0.47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FD999A4-BE28-44ED-B4BB-95897A42DDAF}"/>
              </a:ext>
            </a:extLst>
          </p:cNvPr>
          <p:cNvSpPr txBox="1">
            <a:spLocks/>
          </p:cNvSpPr>
          <p:nvPr/>
        </p:nvSpPr>
        <p:spPr>
          <a:xfrm>
            <a:off x="6837406" y="201800"/>
            <a:ext cx="3669956" cy="31839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/>
              <a:t>XII. </a:t>
            </a:r>
            <a:r>
              <a:rPr lang="es-MX" dirty="0" err="1">
                <a:highlight>
                  <a:srgbClr val="00FFFF"/>
                </a:highlight>
              </a:rPr>
              <a:t>m+n</a:t>
            </a:r>
            <a:r>
              <a:rPr lang="es-MX" dirty="0">
                <a:highlight>
                  <a:srgbClr val="00FFFF"/>
                </a:highlight>
              </a:rPr>
              <a:t> ÷ (r-t)</a:t>
            </a:r>
          </a:p>
          <a:p>
            <a:pPr marL="0" indent="0">
              <a:buNone/>
            </a:pPr>
            <a:r>
              <a:rPr lang="es-MX" dirty="0"/>
              <a:t>4.5+1.5 ÷ (0.75 -0.66)</a:t>
            </a:r>
          </a:p>
          <a:p>
            <a:pPr marL="0" indent="0">
              <a:buNone/>
            </a:pPr>
            <a:r>
              <a:rPr lang="es-MX" dirty="0"/>
              <a:t>4.5 +</a:t>
            </a:r>
            <a:r>
              <a:rPr lang="es-MX" dirty="0">
                <a:solidFill>
                  <a:srgbClr val="00B0F0"/>
                </a:solidFill>
              </a:rPr>
              <a:t>1.5 ÷ 0.09</a:t>
            </a:r>
          </a:p>
          <a:p>
            <a:pPr marL="0" indent="0">
              <a:buNone/>
            </a:pPr>
            <a:r>
              <a:rPr lang="es-MX" dirty="0">
                <a:solidFill>
                  <a:schemeClr val="tx1"/>
                </a:solidFill>
              </a:rPr>
              <a:t>4.5+</a:t>
            </a:r>
            <a:r>
              <a:rPr lang="es-MX" dirty="0">
                <a:solidFill>
                  <a:srgbClr val="00B0F0"/>
                </a:solidFill>
              </a:rPr>
              <a:t>16.66</a:t>
            </a:r>
            <a:endParaRPr lang="es-MX" dirty="0"/>
          </a:p>
          <a:p>
            <a:pPr marL="0" indent="0">
              <a:buNone/>
            </a:pPr>
            <a:r>
              <a:rPr lang="es-MX" dirty="0">
                <a:solidFill>
                  <a:srgbClr val="FF0000"/>
                </a:solidFill>
              </a:rPr>
              <a:t>R=   21.16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4937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2648D9-0570-49D6-BCA3-7EB078809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s-MX" dirty="0"/>
            </a:br>
            <a:r>
              <a:rPr lang="es-MX" u="sng" dirty="0">
                <a:solidFill>
                  <a:srgbClr val="FF0000"/>
                </a:solidFill>
              </a:rPr>
              <a:t>pág. 80 ejercicio 3 – operaciones 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7A18C86B-2AB2-4837-9CFD-4997024B0E1D}"/>
              </a:ext>
            </a:extLst>
          </p:cNvPr>
          <p:cNvSpPr txBox="1">
            <a:spLocks/>
          </p:cNvSpPr>
          <p:nvPr/>
        </p:nvSpPr>
        <p:spPr>
          <a:xfrm>
            <a:off x="742429" y="1974995"/>
            <a:ext cx="2816317" cy="31839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/>
              <a:t>7-4*6+4 = </a:t>
            </a:r>
            <a:r>
              <a:rPr lang="es-MX">
                <a:highlight>
                  <a:srgbClr val="00FFFF"/>
                </a:highlight>
              </a:rPr>
              <a:t>30</a:t>
            </a:r>
          </a:p>
          <a:p>
            <a:r>
              <a:rPr lang="es-MX"/>
              <a:t>(7-4) * (6+4) </a:t>
            </a:r>
          </a:p>
          <a:p>
            <a:r>
              <a:rPr lang="es-MX"/>
              <a:t> 3 * 10 = 30</a:t>
            </a:r>
          </a:p>
          <a:p>
            <a:r>
              <a:rPr lang="es-MX">
                <a:solidFill>
                  <a:srgbClr val="FF0000"/>
                </a:solidFill>
              </a:rPr>
              <a:t>30 = 30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EE0E4EB7-18E4-4A02-9EE6-7CD00A340E8D}"/>
              </a:ext>
            </a:extLst>
          </p:cNvPr>
          <p:cNvSpPr txBox="1">
            <a:spLocks/>
          </p:cNvSpPr>
          <p:nvPr/>
        </p:nvSpPr>
        <p:spPr>
          <a:xfrm>
            <a:off x="3558746" y="1974995"/>
            <a:ext cx="2816317" cy="31839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solidFill>
                  <a:schemeClr val="tx1"/>
                </a:solidFill>
              </a:rPr>
              <a:t>6+2*3-4 = 20</a:t>
            </a:r>
          </a:p>
          <a:p>
            <a:r>
              <a:rPr lang="es-MX" dirty="0">
                <a:solidFill>
                  <a:schemeClr val="tx1"/>
                </a:solidFill>
              </a:rPr>
              <a:t>(6+2)* 3 – 4=20</a:t>
            </a:r>
          </a:p>
          <a:p>
            <a:r>
              <a:rPr lang="es-MX" dirty="0">
                <a:solidFill>
                  <a:schemeClr val="tx1"/>
                </a:solidFill>
              </a:rPr>
              <a:t>8*3 -4=20</a:t>
            </a:r>
          </a:p>
          <a:p>
            <a:r>
              <a:rPr lang="es-MX" dirty="0">
                <a:solidFill>
                  <a:schemeClr val="tx1"/>
                </a:solidFill>
              </a:rPr>
              <a:t>24-4 =20</a:t>
            </a:r>
          </a:p>
          <a:p>
            <a:r>
              <a:rPr lang="es-MX" dirty="0">
                <a:solidFill>
                  <a:schemeClr val="tx1"/>
                </a:solidFill>
              </a:rPr>
              <a:t>20=20</a:t>
            </a:r>
          </a:p>
          <a:p>
            <a:endParaRPr lang="es-MX" dirty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  <a:p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62E79AB4-BD8F-4D3C-9B6D-B65D59167EE0}"/>
              </a:ext>
            </a:extLst>
          </p:cNvPr>
          <p:cNvSpPr txBox="1">
            <a:spLocks/>
          </p:cNvSpPr>
          <p:nvPr/>
        </p:nvSpPr>
        <p:spPr>
          <a:xfrm>
            <a:off x="6375063" y="1974994"/>
            <a:ext cx="2816317" cy="31839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solidFill>
                  <a:schemeClr val="tx1"/>
                </a:solidFill>
              </a:rPr>
              <a:t>9-4*2+5 = 15</a:t>
            </a:r>
          </a:p>
          <a:p>
            <a:r>
              <a:rPr lang="es-MX" dirty="0">
                <a:solidFill>
                  <a:schemeClr val="tx1"/>
                </a:solidFill>
              </a:rPr>
              <a:t>  (9-4) * 2 +5=15</a:t>
            </a:r>
          </a:p>
          <a:p>
            <a:r>
              <a:rPr lang="es-MX" dirty="0">
                <a:solidFill>
                  <a:schemeClr val="tx1"/>
                </a:solidFill>
              </a:rPr>
              <a:t>5*2 +5 =15</a:t>
            </a:r>
          </a:p>
          <a:p>
            <a:r>
              <a:rPr lang="es-MX" dirty="0">
                <a:solidFill>
                  <a:schemeClr val="tx1"/>
                </a:solidFill>
              </a:rPr>
              <a:t>10+5= 15</a:t>
            </a:r>
          </a:p>
          <a:p>
            <a:r>
              <a:rPr lang="es-MX" dirty="0">
                <a:solidFill>
                  <a:schemeClr val="tx1"/>
                </a:solidFill>
              </a:rPr>
              <a:t>15 = 15</a:t>
            </a:r>
          </a:p>
          <a:p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6DDE384-5780-4AAA-B518-8D828941988E}"/>
              </a:ext>
            </a:extLst>
          </p:cNvPr>
          <p:cNvSpPr txBox="1">
            <a:spLocks/>
          </p:cNvSpPr>
          <p:nvPr/>
        </p:nvSpPr>
        <p:spPr>
          <a:xfrm>
            <a:off x="9191380" y="1837024"/>
            <a:ext cx="2816317" cy="31839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solidFill>
                  <a:srgbClr val="FF0000"/>
                </a:solidFill>
              </a:rPr>
              <a:t>5*8/6+2= 5</a:t>
            </a:r>
          </a:p>
          <a:p>
            <a:r>
              <a:rPr lang="es-MX" dirty="0">
                <a:solidFill>
                  <a:srgbClr val="FF0000"/>
                </a:solidFill>
              </a:rPr>
              <a:t>5*8 / (6+2) = 5</a:t>
            </a:r>
          </a:p>
          <a:p>
            <a:r>
              <a:rPr lang="es-MX" dirty="0">
                <a:solidFill>
                  <a:srgbClr val="FF0000"/>
                </a:solidFill>
              </a:rPr>
              <a:t>40 / 8= 5</a:t>
            </a:r>
          </a:p>
          <a:p>
            <a:r>
              <a:rPr lang="es-MX" dirty="0">
                <a:solidFill>
                  <a:srgbClr val="FF0000"/>
                </a:solidFill>
              </a:rPr>
              <a:t>5=5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238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3893F7-1CCC-465C-9A38-8BD1E9ACB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400" u="sng" dirty="0">
                <a:solidFill>
                  <a:srgbClr val="FF0000"/>
                </a:solidFill>
              </a:rPr>
              <a:t>Tarea 19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E1E772-7615-4A5A-8CA0-200395C10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982"/>
            <a:ext cx="10515600" cy="4351338"/>
          </a:xfrm>
        </p:spPr>
        <p:txBody>
          <a:bodyPr>
            <a:normAutofit/>
          </a:bodyPr>
          <a:lstStyle/>
          <a:p>
            <a:r>
              <a:rPr lang="es-MX" sz="4800" dirty="0"/>
              <a:t>Resolver ejercicio </a:t>
            </a:r>
            <a:r>
              <a:rPr lang="es-MX" sz="4800"/>
              <a:t>de empezar    </a:t>
            </a:r>
            <a:r>
              <a:rPr lang="es-MX" sz="4800" dirty="0"/>
              <a:t>pág. 81</a:t>
            </a:r>
          </a:p>
        </p:txBody>
      </p:sp>
    </p:spTree>
    <p:extLst>
      <p:ext uri="{BB962C8B-B14F-4D97-AF65-F5344CB8AC3E}">
        <p14:creationId xmlns:p14="http://schemas.microsoft.com/office/powerpoint/2010/main" val="3007951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AEB33-2F6B-4E72-AB4D-0CAD6647A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Tarea 18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A4F9D4-C0CB-42DA-B8D3-09A9D578D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Resolver el ejercicio de empezar de la </a:t>
            </a:r>
            <a:r>
              <a:rPr lang="es-MX" dirty="0" err="1"/>
              <a:t>pag</a:t>
            </a:r>
            <a:r>
              <a:rPr lang="es-MX" dirty="0"/>
              <a:t> 81 </a:t>
            </a:r>
          </a:p>
        </p:txBody>
      </p:sp>
    </p:spTree>
    <p:extLst>
      <p:ext uri="{BB962C8B-B14F-4D97-AF65-F5344CB8AC3E}">
        <p14:creationId xmlns:p14="http://schemas.microsoft.com/office/powerpoint/2010/main" val="39999251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458</TotalTime>
  <Words>376</Words>
  <Application>Microsoft Office PowerPoint</Application>
  <PresentationFormat>Panorámica</PresentationFormat>
  <Paragraphs>82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Cambria Math</vt:lpstr>
      <vt:lpstr>Trebuchet MS</vt:lpstr>
      <vt:lpstr>Wingdings 3</vt:lpstr>
      <vt:lpstr>Faceta</vt:lpstr>
      <vt:lpstr>Matemáticas 1°B</vt:lpstr>
      <vt:lpstr>Martes 01 de febrero del 2022 Pág. 80, ejercitar , ejercicio 2 operaciones.</vt:lpstr>
      <vt:lpstr>Presentación de PowerPoint</vt:lpstr>
      <vt:lpstr>Presentación de PowerPoint</vt:lpstr>
      <vt:lpstr> pág. 80 ejercicio 3 – operaciones </vt:lpstr>
      <vt:lpstr>Tarea 19</vt:lpstr>
      <vt:lpstr>Tarea 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Matemáticas 1°B</dc:title>
  <dc:creator>Brenda Lizbeth Rugerio Cortes</dc:creator>
  <cp:lastModifiedBy>Brenda Lizbeth Rugerio Cortes</cp:lastModifiedBy>
  <cp:revision>3</cp:revision>
  <dcterms:created xsi:type="dcterms:W3CDTF">2022-01-25T16:04:35Z</dcterms:created>
  <dcterms:modified xsi:type="dcterms:W3CDTF">2022-02-01T22:58:07Z</dcterms:modified>
</cp:coreProperties>
</file>